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handoutMasterIdLst>
    <p:handoutMasterId r:id="rId15"/>
  </p:handoutMasterIdLst>
  <p:sldIdLst>
    <p:sldId id="273" r:id="rId2"/>
    <p:sldId id="282" r:id="rId3"/>
    <p:sldId id="285" r:id="rId4"/>
    <p:sldId id="288" r:id="rId5"/>
    <p:sldId id="323" r:id="rId6"/>
    <p:sldId id="300" r:id="rId7"/>
    <p:sldId id="301" r:id="rId8"/>
    <p:sldId id="308" r:id="rId9"/>
    <p:sldId id="326" r:id="rId10"/>
    <p:sldId id="322" r:id="rId11"/>
    <p:sldId id="324" r:id="rId12"/>
    <p:sldId id="327" r:id="rId13"/>
  </p:sldIdLst>
  <p:sldSz cx="9144000" cy="6858000" type="screen4x3"/>
  <p:notesSz cx="6799263" cy="9929813"/>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F4AA1"/>
    <a:srgbClr val="82C836"/>
    <a:srgbClr val="78B832"/>
    <a:srgbClr val="1D469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51275" y="0"/>
            <a:ext cx="2946400" cy="496888"/>
          </a:xfrm>
          <a:prstGeom prst="rect">
            <a:avLst/>
          </a:prstGeom>
        </p:spPr>
        <p:txBody>
          <a:bodyPr vert="horz" lIns="91440" tIns="45720" rIns="91440" bIns="45720" rtlCol="0"/>
          <a:lstStyle>
            <a:lvl1pPr algn="r">
              <a:defRPr sz="1200"/>
            </a:lvl1pPr>
          </a:lstStyle>
          <a:p>
            <a:fld id="{4082EC55-0D39-44A4-861D-DD1A022AD8CB}" type="datetimeFigureOut">
              <a:rPr lang="ro-RO" smtClean="0"/>
              <a:pPr/>
              <a:t>05.04.2017</a:t>
            </a:fld>
            <a:endParaRPr lang="ro-RO"/>
          </a:p>
        </p:txBody>
      </p:sp>
      <p:sp>
        <p:nvSpPr>
          <p:cNvPr id="4" name="Footer Placeholder 3"/>
          <p:cNvSpPr>
            <a:spLocks noGrp="1"/>
          </p:cNvSpPr>
          <p:nvPr>
            <p:ph type="ftr" sz="quarter" idx="2"/>
          </p:nvPr>
        </p:nvSpPr>
        <p:spPr>
          <a:xfrm>
            <a:off x="0" y="9431338"/>
            <a:ext cx="2946400" cy="496887"/>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51275" y="9431338"/>
            <a:ext cx="2946400" cy="496887"/>
          </a:xfrm>
          <a:prstGeom prst="rect">
            <a:avLst/>
          </a:prstGeom>
        </p:spPr>
        <p:txBody>
          <a:bodyPr vert="horz" lIns="91440" tIns="45720" rIns="91440" bIns="45720" rtlCol="0" anchor="b"/>
          <a:lstStyle>
            <a:lvl1pPr algn="r">
              <a:defRPr sz="1200"/>
            </a:lvl1pPr>
          </a:lstStyle>
          <a:p>
            <a:fld id="{3244C1AA-DE58-406D-8CAD-A459CE5277C8}" type="slidenum">
              <a:rPr lang="ro-RO" smtClean="0"/>
              <a:pPr/>
              <a:t>‹#›</a:t>
            </a:fld>
            <a:endParaRPr lang="ro-RO"/>
          </a:p>
        </p:txBody>
      </p:sp>
    </p:spTree>
    <p:extLst>
      <p:ext uri="{BB962C8B-B14F-4D97-AF65-F5344CB8AC3E}">
        <p14:creationId xmlns:p14="http://schemas.microsoft.com/office/powerpoint/2010/main" xmlns="" val="1694467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51275" y="0"/>
            <a:ext cx="2946400" cy="496888"/>
          </a:xfrm>
          <a:prstGeom prst="rect">
            <a:avLst/>
          </a:prstGeom>
        </p:spPr>
        <p:txBody>
          <a:bodyPr vert="horz" lIns="91440" tIns="45720" rIns="91440" bIns="45720" rtlCol="0"/>
          <a:lstStyle>
            <a:lvl1pPr algn="r">
              <a:defRPr sz="1200"/>
            </a:lvl1pPr>
          </a:lstStyle>
          <a:p>
            <a:fld id="{056C6A8A-ED79-4181-96AA-FB6E8F03C4D0}" type="datetimeFigureOut">
              <a:rPr lang="ro-RO" smtClean="0"/>
              <a:pPr/>
              <a:t>05.04.2017</a:t>
            </a:fld>
            <a:endParaRPr lang="ro-RO"/>
          </a:p>
        </p:txBody>
      </p:sp>
      <p:sp>
        <p:nvSpPr>
          <p:cNvPr id="4" name="Slide Image Placeholder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79450" y="4716463"/>
            <a:ext cx="5440363" cy="44688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51275" y="9431338"/>
            <a:ext cx="2946400" cy="496887"/>
          </a:xfrm>
          <a:prstGeom prst="rect">
            <a:avLst/>
          </a:prstGeom>
        </p:spPr>
        <p:txBody>
          <a:bodyPr vert="horz" lIns="91440" tIns="45720" rIns="91440" bIns="45720" rtlCol="0" anchor="b"/>
          <a:lstStyle>
            <a:lvl1pPr algn="r">
              <a:defRPr sz="1200"/>
            </a:lvl1pPr>
          </a:lstStyle>
          <a:p>
            <a:fld id="{F699701C-AAD8-4BFE-9A62-0C1EA738F13F}" type="slidenum">
              <a:rPr lang="ro-RO" smtClean="0"/>
              <a:pPr/>
              <a:t>‹#›</a:t>
            </a:fld>
            <a:endParaRPr lang="ro-RO"/>
          </a:p>
        </p:txBody>
      </p:sp>
    </p:spTree>
    <p:extLst>
      <p:ext uri="{BB962C8B-B14F-4D97-AF65-F5344CB8AC3E}">
        <p14:creationId xmlns:p14="http://schemas.microsoft.com/office/powerpoint/2010/main" xmlns="" val="2299868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F699701C-AAD8-4BFE-9A62-0C1EA738F13F}" type="slidenum">
              <a:rPr lang="ro-RO" smtClean="0"/>
              <a:pPr/>
              <a:t>4</a:t>
            </a:fld>
            <a:endParaRPr lang="ro-RO"/>
          </a:p>
        </p:txBody>
      </p:sp>
    </p:spTree>
    <p:extLst>
      <p:ext uri="{BB962C8B-B14F-4D97-AF65-F5344CB8AC3E}">
        <p14:creationId xmlns:p14="http://schemas.microsoft.com/office/powerpoint/2010/main" xmlns="" val="2542228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E4246A-2591-482D-9416-7FBE82755307}" type="datetime1">
              <a:rPr lang="ro-RO" smtClean="0"/>
              <a:pPr/>
              <a:t>05.04.2017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B3F2014-9949-416B-9F83-F7228D2D6A4C}" type="slidenum">
              <a:rPr lang="ro-RO" smtClean="0"/>
              <a:pPr/>
              <a:t>‹#›</a:t>
            </a:fld>
            <a:endParaRPr lang="ro-RO"/>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77129-7F44-4C05-8B6D-6875FAA8D483}" type="datetime1">
              <a:rPr lang="ro-RO" smtClean="0"/>
              <a:pPr/>
              <a:t>05.04.2017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B3F2014-9949-416B-9F83-F7228D2D6A4C}"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5B4FDC-2565-4319-917E-91D9066FA7A1}" type="datetime1">
              <a:rPr lang="ro-RO" smtClean="0"/>
              <a:pPr/>
              <a:t>05.04.2017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B3F2014-9949-416B-9F83-F7228D2D6A4C}"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4C45A5-3A17-43E9-B98B-A74B978D71D8}" type="datetime1">
              <a:rPr lang="ro-RO" smtClean="0"/>
              <a:pPr/>
              <a:t>05.04.2017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B3F2014-9949-416B-9F83-F7228D2D6A4C}"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7E3F9-7BE7-4FD7-A358-E396B836F42A}" type="datetime1">
              <a:rPr lang="ro-RO" smtClean="0"/>
              <a:pPr/>
              <a:t>05.04.2017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9B3F2014-9949-416B-9F83-F7228D2D6A4C}" type="slidenum">
              <a:rPr lang="ro-RO" smtClean="0"/>
              <a:pPr/>
              <a:t>‹#›</a:t>
            </a:fld>
            <a:endParaRPr lang="ro-RO"/>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F357DC-A941-4BF7-A072-FBF774E3319F}" type="datetime1">
              <a:rPr lang="ro-RO" smtClean="0"/>
              <a:pPr/>
              <a:t>05.04.2017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9B3F2014-9949-416B-9F83-F7228D2D6A4C}"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53E6A6-58B0-4412-8FE9-D9AF4B0B96BE}" type="datetime1">
              <a:rPr lang="ro-RO" smtClean="0"/>
              <a:pPr/>
              <a:t>05.04.2017</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9B3F2014-9949-416B-9F83-F7228D2D6A4C}" type="slidenum">
              <a:rPr lang="ro-RO" smtClean="0"/>
              <a:pPr/>
              <a:t>‹#›</a:t>
            </a:fld>
            <a:endParaRPr lang="ro-RO"/>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C2B3C2-BEE4-4F56-8687-83AABF05D57A}" type="datetime1">
              <a:rPr lang="ro-RO" smtClean="0"/>
              <a:pPr/>
              <a:t>05.04.2017</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9B3F2014-9949-416B-9F83-F7228D2D6A4C}"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9DCEE-35EE-4D1D-84F1-9850EF5E32CD}" type="datetime1">
              <a:rPr lang="ro-RO" smtClean="0"/>
              <a:pPr/>
              <a:t>05.04.2017</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9B3F2014-9949-416B-9F83-F7228D2D6A4C}"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F22DFF-6E4E-471E-BB08-3AEF649BFE67}" type="datetime1">
              <a:rPr lang="ro-RO" smtClean="0"/>
              <a:pPr/>
              <a:t>05.04.2017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9B3F2014-9949-416B-9F83-F7228D2D6A4C}" type="slidenum">
              <a:rPr lang="ro-RO" smtClean="0"/>
              <a:pPr/>
              <a:t>‹#›</a:t>
            </a:fld>
            <a:endParaRPr lang="ro-RO"/>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68CF2-8899-48AF-8045-0BDF3FAA55E1}" type="datetime1">
              <a:rPr lang="ro-RO" smtClean="0"/>
              <a:pPr/>
              <a:t>05.04.2017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9B3F2014-9949-416B-9F83-F7228D2D6A4C}"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978FC08-00AD-4179-BA0D-51EF836BD93D}" type="datetime1">
              <a:rPr lang="ro-RO" smtClean="0"/>
              <a:pPr/>
              <a:t>05.04.2017</a:t>
            </a:fld>
            <a:endParaRPr lang="ro-RO"/>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o-RO"/>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9B3F2014-9949-416B-9F83-F7228D2D6A4C}"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442725"/>
            <a:ext cx="12192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467544" y="1916832"/>
            <a:ext cx="8385019" cy="4248471"/>
          </a:xfrm>
        </p:spPr>
        <p:txBody>
          <a:bodyPr numCol="1" anchor="t">
            <a:normAutofit/>
          </a:bodyPr>
          <a:lstStyle/>
          <a:p>
            <a:pPr>
              <a:spcBef>
                <a:spcPts val="600"/>
              </a:spcBef>
              <a:spcAft>
                <a:spcPts val="600"/>
              </a:spcAft>
              <a:tabLst>
                <a:tab pos="88900" algn="l"/>
              </a:tabLst>
            </a:pPr>
            <a:r>
              <a:rPr lang="ro-RO" sz="1800" dirty="0" smtClean="0">
                <a:solidFill>
                  <a:schemeClr val="tx1"/>
                </a:solidFill>
                <a:latin typeface="Calibri" pitchFamily="34" charset="0"/>
                <a:cs typeface="Calibri" pitchFamily="34" charset="0"/>
              </a:rPr>
              <a:t/>
            </a:r>
            <a:br>
              <a:rPr lang="ro-RO" sz="1800" dirty="0" smtClean="0">
                <a:solidFill>
                  <a:schemeClr val="tx1"/>
                </a:solidFill>
                <a:latin typeface="Calibri" pitchFamily="34" charset="0"/>
                <a:cs typeface="Calibri" pitchFamily="34" charset="0"/>
              </a:rPr>
            </a:br>
            <a:endParaRPr lang="ro-RO" sz="1800" dirty="0">
              <a:solidFill>
                <a:schemeClr val="tx1"/>
              </a:solidFill>
              <a:latin typeface="Calibri" pitchFamily="34" charset="0"/>
              <a:cs typeface="Calibri" pitchFamily="34" charset="0"/>
            </a:endParaRPr>
          </a:p>
        </p:txBody>
      </p:sp>
      <p:sp>
        <p:nvSpPr>
          <p:cNvPr id="9" name="Title 1"/>
          <p:cNvSpPr txBox="1">
            <a:spLocks/>
          </p:cNvSpPr>
          <p:nvPr/>
        </p:nvSpPr>
        <p:spPr>
          <a:xfrm>
            <a:off x="395536" y="506251"/>
            <a:ext cx="8229600" cy="123941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pPr algn="ctr"/>
            <a:r>
              <a:rPr lang="ro-RO" b="1" dirty="0" smtClean="0">
                <a:solidFill>
                  <a:prstClr val="black"/>
                </a:solidFill>
                <a:latin typeface="Calibri" pitchFamily="34" charset="0"/>
                <a:cs typeface="Arial" pitchFamily="34" charset="0"/>
              </a:rPr>
              <a:t/>
            </a:r>
            <a:br>
              <a:rPr lang="ro-RO" b="1" dirty="0" smtClean="0">
                <a:solidFill>
                  <a:prstClr val="black"/>
                </a:solidFill>
                <a:latin typeface="Calibri" pitchFamily="34" charset="0"/>
                <a:cs typeface="Arial" pitchFamily="34" charset="0"/>
              </a:rPr>
            </a:br>
            <a:endParaRPr lang="ro-RO" b="1" dirty="0">
              <a:solidFill>
                <a:schemeClr val="tx1"/>
              </a:solidFill>
              <a:latin typeface="Calibri" pitchFamily="34" charset="0"/>
              <a:cs typeface="Calibri" pitchFamily="34" charset="0"/>
            </a:endParaRPr>
          </a:p>
        </p:txBody>
      </p:sp>
      <p:sp>
        <p:nvSpPr>
          <p:cNvPr id="2" name="Rectangle 1"/>
          <p:cNvSpPr/>
          <p:nvPr/>
        </p:nvSpPr>
        <p:spPr>
          <a:xfrm>
            <a:off x="395536" y="2924944"/>
            <a:ext cx="8568952" cy="1077218"/>
          </a:xfrm>
          <a:prstGeom prst="rect">
            <a:avLst/>
          </a:prstGeom>
        </p:spPr>
        <p:txBody>
          <a:bodyPr wrap="square">
            <a:spAutoFit/>
          </a:bodyPr>
          <a:lstStyle/>
          <a:p>
            <a:pPr algn="ctr"/>
            <a:r>
              <a:rPr lang="pt-BR" sz="3200" b="1" dirty="0" smtClean="0">
                <a:solidFill>
                  <a:srgbClr val="1F4AA1"/>
                </a:solidFill>
                <a:latin typeface="Calibri" pitchFamily="34" charset="0"/>
                <a:cs typeface="Calibri" pitchFamily="34" charset="0"/>
              </a:rPr>
              <a:t>PROGRAMUL NAȚIONAL DE </a:t>
            </a:r>
            <a:r>
              <a:rPr lang="ro-RO" sz="3200" b="1" dirty="0" smtClean="0">
                <a:solidFill>
                  <a:srgbClr val="1F4AA1"/>
                </a:solidFill>
                <a:latin typeface="Calibri" pitchFamily="34" charset="0"/>
                <a:cs typeface="Calibri" pitchFamily="34" charset="0"/>
              </a:rPr>
              <a:t>D</a:t>
            </a:r>
            <a:r>
              <a:rPr lang="pt-BR" sz="3200" b="1" dirty="0" smtClean="0">
                <a:solidFill>
                  <a:srgbClr val="1F4AA1"/>
                </a:solidFill>
                <a:latin typeface="Calibri" pitchFamily="34" charset="0"/>
                <a:cs typeface="Calibri" pitchFamily="34" charset="0"/>
              </a:rPr>
              <a:t>EZVOLTARE RURALĂ 2014-2020</a:t>
            </a:r>
            <a:endParaRPr lang="ro-RO" sz="3200" dirty="0">
              <a:solidFill>
                <a:srgbClr val="1F4AA1"/>
              </a:solidFill>
              <a:latin typeface="Calibri" pitchFamily="34" charset="0"/>
              <a:cs typeface="Calibri"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64288" y="617418"/>
            <a:ext cx="1512169" cy="1139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03963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442725"/>
            <a:ext cx="12192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541512" y="1719961"/>
            <a:ext cx="7992888" cy="4536504"/>
          </a:xfrm>
        </p:spPr>
        <p:txBody>
          <a:bodyPr numCol="1" anchor="t">
            <a:normAutofit fontScale="90000"/>
          </a:bodyPr>
          <a:lstStyle/>
          <a:p>
            <a:pPr>
              <a:tabLst>
                <a:tab pos="88900" algn="l"/>
              </a:tabLst>
            </a:pPr>
            <a:r>
              <a:rPr lang="ro-RO" altLang="en-US" sz="1800" b="1" i="1" spc="0" dirty="0" smtClean="0">
                <a:solidFill>
                  <a:prstClr val="black"/>
                </a:solidFill>
                <a:latin typeface="Times New Roman" pitchFamily="18" charset="0"/>
                <a:cs typeface="Times New Roman" pitchFamily="18" charset="0"/>
              </a:rPr>
              <a:t/>
            </a:r>
            <a:br>
              <a:rPr lang="ro-RO" altLang="en-US" sz="1800" b="1" i="1" spc="0" dirty="0" smtClean="0">
                <a:solidFill>
                  <a:prstClr val="black"/>
                </a:solidFill>
                <a:latin typeface="Times New Roman" pitchFamily="18" charset="0"/>
                <a:cs typeface="Times New Roman" pitchFamily="18" charset="0"/>
              </a:rPr>
            </a:br>
            <a:r>
              <a:rPr lang="vi-VN" sz="1700" b="1" dirty="0" smtClean="0">
                <a:solidFill>
                  <a:srgbClr val="1F4AA1"/>
                </a:solidFill>
                <a:latin typeface="Calibri" pitchFamily="34" charset="0"/>
                <a:cs typeface="Calibri" pitchFamily="34" charset="0"/>
              </a:rPr>
              <a:t>M</a:t>
            </a:r>
            <a:r>
              <a:rPr lang="ro-RO" sz="1700" b="1" dirty="0" smtClean="0">
                <a:solidFill>
                  <a:srgbClr val="1F4AA1"/>
                </a:solidFill>
                <a:latin typeface="Calibri" pitchFamily="34" charset="0"/>
                <a:cs typeface="Calibri" pitchFamily="34" charset="0"/>
              </a:rPr>
              <a:t>16</a:t>
            </a:r>
            <a:r>
              <a:rPr lang="vi-VN" sz="1700" b="1" dirty="0" smtClean="0">
                <a:solidFill>
                  <a:srgbClr val="1F4AA1"/>
                </a:solidFill>
                <a:latin typeface="Calibri" pitchFamily="34" charset="0"/>
                <a:cs typeface="Calibri" pitchFamily="34" charset="0"/>
              </a:rPr>
              <a:t>. </a:t>
            </a:r>
            <a:r>
              <a:rPr lang="vi-VN" sz="1700" b="1" dirty="0">
                <a:solidFill>
                  <a:srgbClr val="1F4AA1"/>
                </a:solidFill>
                <a:latin typeface="Calibri" pitchFamily="34" charset="0"/>
                <a:cs typeface="Calibri" pitchFamily="34" charset="0"/>
              </a:rPr>
              <a:t>(Art. </a:t>
            </a:r>
            <a:r>
              <a:rPr lang="ro-RO" sz="1700" b="1" dirty="0" smtClean="0">
                <a:solidFill>
                  <a:srgbClr val="1F4AA1"/>
                </a:solidFill>
                <a:latin typeface="Calibri" pitchFamily="34" charset="0"/>
                <a:cs typeface="Calibri" pitchFamily="34" charset="0"/>
              </a:rPr>
              <a:t>35</a:t>
            </a:r>
            <a:r>
              <a:rPr lang="vi-VN" sz="1700" b="1" dirty="0" smtClean="0">
                <a:solidFill>
                  <a:srgbClr val="1F4AA1"/>
                </a:solidFill>
                <a:latin typeface="Calibri" pitchFamily="34" charset="0"/>
                <a:cs typeface="Calibri" pitchFamily="34" charset="0"/>
              </a:rPr>
              <a:t>) – </a:t>
            </a:r>
            <a:r>
              <a:rPr lang="ro-RO" sz="1700" b="1" dirty="0" smtClean="0">
                <a:solidFill>
                  <a:srgbClr val="1F4AA1"/>
                </a:solidFill>
                <a:latin typeface="Calibri" pitchFamily="34" charset="0"/>
                <a:cs typeface="Calibri" pitchFamily="34" charset="0"/>
              </a:rPr>
              <a:t>Cooperare </a:t>
            </a:r>
            <a:r>
              <a:rPr lang="ro-RO" sz="1700" b="1" dirty="0">
                <a:solidFill>
                  <a:srgbClr val="1F4AA1"/>
                </a:solidFill>
                <a:latin typeface="Calibri" pitchFamily="34" charset="0"/>
                <a:cs typeface="Calibri" pitchFamily="34" charset="0"/>
              </a:rPr>
              <a:t/>
            </a:r>
            <a:br>
              <a:rPr lang="ro-RO" sz="1700" b="1" dirty="0">
                <a:solidFill>
                  <a:srgbClr val="1F4AA1"/>
                </a:solidFill>
                <a:latin typeface="Calibri" pitchFamily="34" charset="0"/>
                <a:cs typeface="Calibri" pitchFamily="34" charset="0"/>
              </a:rPr>
            </a:br>
            <a:r>
              <a:rPr lang="vi-VN" sz="1700" dirty="0">
                <a:solidFill>
                  <a:srgbClr val="1F4AA1"/>
                </a:solidFill>
                <a:latin typeface="Calibri" pitchFamily="34" charset="0"/>
                <a:cs typeface="Calibri" pitchFamily="34" charset="0"/>
              </a:rPr>
              <a:t>Sub-măsura </a:t>
            </a:r>
            <a:r>
              <a:rPr lang="ro-RO" sz="1700" dirty="0" smtClean="0">
                <a:solidFill>
                  <a:srgbClr val="1F4AA1"/>
                </a:solidFill>
                <a:latin typeface="Calibri" pitchFamily="34" charset="0"/>
                <a:cs typeface="Calibri" pitchFamily="34" charset="0"/>
              </a:rPr>
              <a:t>16.4.</a:t>
            </a:r>
            <a:r>
              <a:rPr lang="vi-VN" sz="1700" dirty="0" smtClean="0">
                <a:solidFill>
                  <a:srgbClr val="1F4AA1"/>
                </a:solidFill>
                <a:latin typeface="Calibri" pitchFamily="34" charset="0"/>
                <a:cs typeface="Calibri" pitchFamily="34" charset="0"/>
              </a:rPr>
              <a:t> </a:t>
            </a:r>
            <a:r>
              <a:rPr lang="en-US" sz="1700" dirty="0" smtClean="0">
                <a:solidFill>
                  <a:srgbClr val="1F4AA1"/>
                </a:solidFill>
                <a:latin typeface="Calibri" pitchFamily="34" charset="0"/>
                <a:cs typeface="Calibri" pitchFamily="34" charset="0"/>
              </a:rPr>
              <a:t>“</a:t>
            </a:r>
            <a:r>
              <a:rPr lang="ro-RO" sz="1700" dirty="0" smtClean="0">
                <a:solidFill>
                  <a:srgbClr val="1F4AA1"/>
                </a:solidFill>
                <a:latin typeface="Calibri" pitchFamily="34" charset="0"/>
                <a:cs typeface="Calibri" pitchFamily="34" charset="0"/>
              </a:rPr>
              <a:t>Sprijin acordat pentru cooperare orizontală și verticală între actorii din lanțul de aprovizionare</a:t>
            </a:r>
            <a:r>
              <a:rPr lang="en-US" sz="1700" dirty="0" smtClean="0">
                <a:solidFill>
                  <a:srgbClr val="1F4AA1"/>
                </a:solidFill>
                <a:latin typeface="Calibri" pitchFamily="34" charset="0"/>
                <a:cs typeface="Calibri" pitchFamily="34" charset="0"/>
              </a:rPr>
              <a:t>”</a:t>
            </a:r>
            <a:r>
              <a:rPr lang="ro-RO" sz="1700" dirty="0">
                <a:solidFill>
                  <a:srgbClr val="1F4AA1"/>
                </a:solidFill>
                <a:latin typeface="Calibri" pitchFamily="34" charset="0"/>
                <a:cs typeface="Calibri" pitchFamily="34" charset="0"/>
              </a:rPr>
              <a:t/>
            </a:r>
            <a:br>
              <a:rPr lang="ro-RO" sz="1700" dirty="0">
                <a:solidFill>
                  <a:srgbClr val="1F4AA1"/>
                </a:solidFill>
                <a:latin typeface="Calibri" pitchFamily="34" charset="0"/>
                <a:cs typeface="Calibri" pitchFamily="34" charset="0"/>
              </a:rPr>
            </a:br>
            <a:r>
              <a:rPr lang="ro-RO" sz="1700" spc="0" dirty="0">
                <a:solidFill>
                  <a:srgbClr val="1F4AA1"/>
                </a:solidFill>
                <a:latin typeface="Calibri" pitchFamily="34" charset="0"/>
                <a:cs typeface="Calibri" pitchFamily="34" charset="0"/>
              </a:rPr>
              <a:t/>
            </a:r>
            <a:br>
              <a:rPr lang="ro-RO" sz="1700" spc="0" dirty="0">
                <a:solidFill>
                  <a:srgbClr val="1F4AA1"/>
                </a:solidFill>
                <a:latin typeface="Calibri" pitchFamily="34" charset="0"/>
                <a:cs typeface="Calibri" pitchFamily="34" charset="0"/>
              </a:rPr>
            </a:br>
            <a:r>
              <a:rPr lang="ro-RO" sz="1700" dirty="0">
                <a:solidFill>
                  <a:srgbClr val="1F4AA1"/>
                </a:solidFill>
                <a:latin typeface="Calibri" pitchFamily="34" charset="0"/>
                <a:cs typeface="Calibri" pitchFamily="34" charset="0"/>
              </a:rPr>
              <a:t>Beneficiari</a:t>
            </a:r>
            <a:r>
              <a:rPr lang="ro-RO" sz="1700" dirty="0">
                <a:solidFill>
                  <a:prstClr val="black"/>
                </a:solidFill>
                <a:latin typeface="Calibri" pitchFamily="34" charset="0"/>
                <a:cs typeface="Calibri" pitchFamily="34" charset="0"/>
              </a:rPr>
              <a:t/>
            </a:r>
            <a:br>
              <a:rPr lang="ro-RO" sz="1700" dirty="0">
                <a:solidFill>
                  <a:prstClr val="black"/>
                </a:solidFill>
                <a:latin typeface="Calibri" pitchFamily="34" charset="0"/>
                <a:cs typeface="Calibri" pitchFamily="34" charset="0"/>
              </a:rPr>
            </a:br>
            <a:r>
              <a:rPr lang="ro-RO" sz="1700" dirty="0" smtClean="0">
                <a:solidFill>
                  <a:prstClr val="black"/>
                </a:solidFill>
                <a:latin typeface="Calibri" pitchFamily="34" charset="0"/>
                <a:cs typeface="Calibri" pitchFamily="34" charset="0"/>
              </a:rPr>
              <a:t>Parteneriate constituite din minimum un partener din categoriile de mai jos și cel puțin un fermier sau un/o grup de producători/cooperativă care activează în sectorul agricol:</a:t>
            </a:r>
            <a:r>
              <a:rPr lang="ro-RO" sz="1700" dirty="0">
                <a:solidFill>
                  <a:prstClr val="black"/>
                </a:solidFill>
                <a:latin typeface="Calibri" pitchFamily="34" charset="0"/>
                <a:cs typeface="Calibri" pitchFamily="34" charset="0"/>
              </a:rPr>
              <a:t/>
            </a:r>
            <a:br>
              <a:rPr lang="ro-RO" sz="1700" dirty="0">
                <a:solidFill>
                  <a:prstClr val="black"/>
                </a:solidFill>
                <a:latin typeface="Calibri" pitchFamily="34" charset="0"/>
                <a:cs typeface="Calibri" pitchFamily="34" charset="0"/>
              </a:rPr>
            </a:br>
            <a:r>
              <a:rPr lang="ro-RO" sz="1700" dirty="0">
                <a:solidFill>
                  <a:prstClr val="black"/>
                </a:solidFill>
                <a:latin typeface="Calibri" pitchFamily="34" charset="0"/>
                <a:cs typeface="Calibri" pitchFamily="34" charset="0"/>
              </a:rPr>
              <a:t>- </a:t>
            </a:r>
            <a:r>
              <a:rPr lang="ro-RO" sz="1700" dirty="0" smtClean="0">
                <a:solidFill>
                  <a:prstClr val="black"/>
                </a:solidFill>
                <a:latin typeface="Calibri" pitchFamily="34" charset="0"/>
                <a:cs typeface="Calibri" pitchFamily="34" charset="0"/>
              </a:rPr>
              <a:t>microîntreprinderi și întreprinderi mici;</a:t>
            </a:r>
            <a:r>
              <a:rPr lang="ro-RO" sz="1700" dirty="0">
                <a:solidFill>
                  <a:prstClr val="black"/>
                </a:solidFill>
                <a:latin typeface="Calibri" pitchFamily="34" charset="0"/>
                <a:cs typeface="Calibri" pitchFamily="34" charset="0"/>
              </a:rPr>
              <a:t/>
            </a:r>
            <a:br>
              <a:rPr lang="ro-RO" sz="1700" dirty="0">
                <a:solidFill>
                  <a:prstClr val="black"/>
                </a:solidFill>
                <a:latin typeface="Calibri" pitchFamily="34" charset="0"/>
                <a:cs typeface="Calibri" pitchFamily="34" charset="0"/>
              </a:rPr>
            </a:br>
            <a:r>
              <a:rPr lang="ro-RO" sz="1700" dirty="0">
                <a:solidFill>
                  <a:prstClr val="black"/>
                </a:solidFill>
                <a:latin typeface="Calibri" pitchFamily="34" charset="0"/>
                <a:cs typeface="Calibri" pitchFamily="34" charset="0"/>
              </a:rPr>
              <a:t>- </a:t>
            </a:r>
            <a:r>
              <a:rPr lang="ro-RO" sz="1700" dirty="0" smtClean="0">
                <a:solidFill>
                  <a:prstClr val="black"/>
                </a:solidFill>
                <a:latin typeface="Calibri" pitchFamily="34" charset="0"/>
                <a:cs typeface="Calibri" pitchFamily="34" charset="0"/>
              </a:rPr>
              <a:t>organizații neguvernamentale;</a:t>
            </a:r>
            <a:r>
              <a:rPr lang="ro-RO" sz="1700" dirty="0">
                <a:solidFill>
                  <a:prstClr val="black"/>
                </a:solidFill>
                <a:latin typeface="Calibri" pitchFamily="34" charset="0"/>
                <a:cs typeface="Calibri" pitchFamily="34" charset="0"/>
              </a:rPr>
              <a:t/>
            </a:r>
            <a:br>
              <a:rPr lang="ro-RO" sz="1700" dirty="0">
                <a:solidFill>
                  <a:prstClr val="black"/>
                </a:solidFill>
                <a:latin typeface="Calibri" pitchFamily="34" charset="0"/>
                <a:cs typeface="Calibri" pitchFamily="34" charset="0"/>
              </a:rPr>
            </a:br>
            <a:r>
              <a:rPr lang="ro-RO" sz="1700" dirty="0">
                <a:solidFill>
                  <a:prstClr val="black"/>
                </a:solidFill>
                <a:latin typeface="Calibri" pitchFamily="34" charset="0"/>
                <a:cs typeface="Calibri" pitchFamily="34" charset="0"/>
              </a:rPr>
              <a:t>- </a:t>
            </a:r>
            <a:r>
              <a:rPr lang="ro-RO" sz="1700" dirty="0" smtClean="0">
                <a:solidFill>
                  <a:prstClr val="black"/>
                </a:solidFill>
                <a:latin typeface="Calibri" pitchFamily="34" charset="0"/>
                <a:cs typeface="Calibri" pitchFamily="34" charset="0"/>
              </a:rPr>
              <a:t>Consilii locale.</a:t>
            </a:r>
            <a:r>
              <a:rPr lang="ro-RO" sz="1700" dirty="0">
                <a:solidFill>
                  <a:prstClr val="black"/>
                </a:solidFill>
                <a:latin typeface="Calibri" pitchFamily="34" charset="0"/>
                <a:cs typeface="Calibri" pitchFamily="34" charset="0"/>
              </a:rPr>
              <a:t/>
            </a:r>
            <a:br>
              <a:rPr lang="ro-RO" sz="1700" dirty="0">
                <a:solidFill>
                  <a:prstClr val="black"/>
                </a:solidFill>
                <a:latin typeface="Calibri" pitchFamily="34" charset="0"/>
                <a:cs typeface="Calibri" pitchFamily="34" charset="0"/>
              </a:rPr>
            </a:br>
            <a:r>
              <a:rPr lang="ro-RO" sz="1700" dirty="0" smtClean="0">
                <a:solidFill>
                  <a:prstClr val="black"/>
                </a:solidFill>
                <a:latin typeface="Calibri" pitchFamily="34" charset="0"/>
                <a:cs typeface="Calibri" pitchFamily="34" charset="0"/>
              </a:rPr>
              <a:t/>
            </a:r>
            <a:br>
              <a:rPr lang="ro-RO" sz="1700" dirty="0" smtClean="0">
                <a:solidFill>
                  <a:prstClr val="black"/>
                </a:solidFill>
                <a:latin typeface="Calibri" pitchFamily="34" charset="0"/>
                <a:cs typeface="Calibri" pitchFamily="34" charset="0"/>
              </a:rPr>
            </a:br>
            <a:r>
              <a:rPr lang="vi-VN" sz="1700" dirty="0" smtClean="0">
                <a:solidFill>
                  <a:srgbClr val="1F4AA1"/>
                </a:solidFill>
                <a:latin typeface="Calibri" pitchFamily="34" charset="0"/>
                <a:cs typeface="Calibri" pitchFamily="34" charset="0"/>
              </a:rPr>
              <a:t>Tipul </a:t>
            </a:r>
            <a:r>
              <a:rPr lang="vi-VN" sz="1700" dirty="0">
                <a:solidFill>
                  <a:srgbClr val="1F4AA1"/>
                </a:solidFill>
                <a:latin typeface="Calibri" pitchFamily="34" charset="0"/>
                <a:cs typeface="Calibri" pitchFamily="34" charset="0"/>
              </a:rPr>
              <a:t>sprijinului</a:t>
            </a:r>
            <a:r>
              <a:rPr lang="vi-VN" sz="1700" spc="0" dirty="0">
                <a:solidFill>
                  <a:prstClr val="black"/>
                </a:solidFill>
                <a:latin typeface="Calibri" pitchFamily="34" charset="0"/>
                <a:cs typeface="Calibri" pitchFamily="34" charset="0"/>
              </a:rPr>
              <a:t/>
            </a:r>
            <a:br>
              <a:rPr lang="vi-VN" sz="1700" spc="0" dirty="0">
                <a:solidFill>
                  <a:prstClr val="black"/>
                </a:solidFill>
                <a:latin typeface="Calibri" pitchFamily="34" charset="0"/>
                <a:cs typeface="Calibri" pitchFamily="34" charset="0"/>
              </a:rPr>
            </a:br>
            <a:r>
              <a:rPr lang="ro-RO" sz="1700" spc="0" dirty="0" smtClean="0">
                <a:solidFill>
                  <a:prstClr val="black"/>
                </a:solidFill>
                <a:latin typeface="Calibri" pitchFamily="34" charset="0"/>
                <a:cs typeface="Calibri" pitchFamily="34" charset="0"/>
              </a:rPr>
              <a:t>Investiții tangibile și/sau intangibile pentru promovarea unor proiecte comune care implică cel puțin două entități care cooperează pentru crearea/dezvoltarea unui lanț scurt de aprovizionare/piețe locale și/sau activități de promovare referitoare la crearea/dezvoltarea unui lanț (sau lanțuri) scurt/e de aprovizionare (cu produse alimentare) și la piața locală deservită de acest lanț/lanțuri. </a:t>
            </a:r>
            <a:r>
              <a:rPr lang="ro-RO" sz="1700" b="1" i="1" spc="0" dirty="0">
                <a:solidFill>
                  <a:srgbClr val="78B832"/>
                </a:solidFill>
                <a:latin typeface="Calibri" pitchFamily="34" charset="0"/>
                <a:cs typeface="Calibri" pitchFamily="34" charset="0"/>
              </a:rPr>
              <a:t/>
            </a:r>
            <a:br>
              <a:rPr lang="ro-RO" sz="1700" b="1" i="1" spc="0" dirty="0">
                <a:solidFill>
                  <a:srgbClr val="78B832"/>
                </a:solidFill>
                <a:latin typeface="Calibri" pitchFamily="34" charset="0"/>
                <a:cs typeface="Calibri" pitchFamily="34" charset="0"/>
              </a:rPr>
            </a:br>
            <a:r>
              <a:rPr lang="vi-VN" sz="1700" b="1" i="1" dirty="0">
                <a:solidFill>
                  <a:prstClr val="black"/>
                </a:solidFill>
                <a:latin typeface="Calibri" pitchFamily="34" charset="0"/>
                <a:cs typeface="Calibri" pitchFamily="34" charset="0"/>
              </a:rPr>
              <a:t/>
            </a:r>
            <a:br>
              <a:rPr lang="vi-VN" sz="1700" b="1" i="1" dirty="0">
                <a:solidFill>
                  <a:prstClr val="black"/>
                </a:solidFill>
                <a:latin typeface="Calibri" pitchFamily="34" charset="0"/>
                <a:cs typeface="Calibri" pitchFamily="34" charset="0"/>
              </a:rPr>
            </a:br>
            <a:r>
              <a:rPr lang="vi-VN" sz="1700" b="1" dirty="0">
                <a:solidFill>
                  <a:prstClr val="black"/>
                </a:solidFill>
                <a:latin typeface="Calibri" pitchFamily="34" charset="0"/>
                <a:cs typeface="Calibri" pitchFamily="34" charset="0"/>
              </a:rPr>
              <a:t/>
            </a:r>
            <a:br>
              <a:rPr lang="vi-VN" sz="1700" b="1" dirty="0">
                <a:solidFill>
                  <a:prstClr val="black"/>
                </a:solidFill>
                <a:latin typeface="Calibri" pitchFamily="34" charset="0"/>
                <a:cs typeface="Calibri" pitchFamily="34" charset="0"/>
              </a:rPr>
            </a:br>
            <a:r>
              <a:rPr lang="vi-VN" sz="1800" b="1" dirty="0">
                <a:solidFill>
                  <a:prstClr val="black"/>
                </a:solidFill>
                <a:latin typeface="Calibri" pitchFamily="34" charset="0"/>
                <a:cs typeface="Calibri" pitchFamily="34" charset="0"/>
              </a:rPr>
              <a:t/>
            </a:r>
            <a:br>
              <a:rPr lang="vi-VN" sz="1800" b="1" dirty="0">
                <a:solidFill>
                  <a:prstClr val="black"/>
                </a:solidFill>
                <a:latin typeface="Calibri" pitchFamily="34" charset="0"/>
                <a:cs typeface="Calibri" pitchFamily="34" charset="0"/>
              </a:rPr>
            </a:br>
            <a:r>
              <a:rPr lang="ro-RO" sz="1800" b="1" dirty="0">
                <a:solidFill>
                  <a:srgbClr val="1F4AA1"/>
                </a:solidFill>
                <a:latin typeface="Calibri" pitchFamily="34" charset="0"/>
                <a:cs typeface="Calibri" pitchFamily="34" charset="0"/>
              </a:rPr>
              <a:t/>
            </a:r>
            <a:br>
              <a:rPr lang="ro-RO" sz="1800" b="1" dirty="0">
                <a:solidFill>
                  <a:srgbClr val="1F4AA1"/>
                </a:solidFill>
                <a:latin typeface="Calibri" pitchFamily="34" charset="0"/>
                <a:cs typeface="Calibri" pitchFamily="34" charset="0"/>
              </a:rPr>
            </a:br>
            <a:r>
              <a:rPr lang="vi-VN" sz="1800" b="1" dirty="0" smtClean="0">
                <a:solidFill>
                  <a:schemeClr val="tx1"/>
                </a:solidFill>
                <a:latin typeface="Calibri" pitchFamily="34" charset="0"/>
                <a:cs typeface="Calibri" pitchFamily="34" charset="0"/>
              </a:rPr>
              <a:t/>
            </a:r>
            <a:br>
              <a:rPr lang="vi-VN" sz="1800" b="1" dirty="0" smtClean="0">
                <a:solidFill>
                  <a:schemeClr val="tx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vi-VN" sz="1800" b="1" dirty="0" smtClean="0">
                <a:solidFill>
                  <a:srgbClr val="1F4AA1"/>
                </a:solidFill>
                <a:latin typeface="Calibri" pitchFamily="34" charset="0"/>
                <a:cs typeface="Calibri" pitchFamily="34" charset="0"/>
              </a:rPr>
              <a:t/>
            </a:r>
            <a:br>
              <a:rPr lang="vi-VN" sz="1800" b="1" dirty="0" smtClean="0">
                <a:solidFill>
                  <a:srgbClr val="1F4AA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ro-RO" sz="1800" dirty="0" smtClean="0">
                <a:solidFill>
                  <a:srgbClr val="1F4AA1"/>
                </a:solidFill>
                <a:latin typeface="Calibri" pitchFamily="34" charset="0"/>
                <a:cs typeface="Calibri" pitchFamily="34" charset="0"/>
              </a:rPr>
              <a:t/>
            </a:r>
            <a:br>
              <a:rPr lang="ro-RO" sz="1800" dirty="0" smtClean="0">
                <a:solidFill>
                  <a:srgbClr val="1F4AA1"/>
                </a:solidFill>
                <a:latin typeface="Calibri" pitchFamily="34" charset="0"/>
                <a:cs typeface="Calibri" pitchFamily="34" charset="0"/>
              </a:rPr>
            </a:br>
            <a:endParaRPr lang="ro-RO" sz="1800" dirty="0">
              <a:solidFill>
                <a:srgbClr val="1F4AA1"/>
              </a:solidFill>
              <a:latin typeface="Calibri" pitchFamily="34" charset="0"/>
              <a:cs typeface="Calibri" pitchFamily="34" charset="0"/>
            </a:endParaRPr>
          </a:p>
        </p:txBody>
      </p:sp>
      <p:sp>
        <p:nvSpPr>
          <p:cNvPr id="9" name="Title 1"/>
          <p:cNvSpPr txBox="1">
            <a:spLocks/>
          </p:cNvSpPr>
          <p:nvPr/>
        </p:nvSpPr>
        <p:spPr>
          <a:xfrm>
            <a:off x="395536" y="506251"/>
            <a:ext cx="8229600" cy="123941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pPr algn="ctr"/>
            <a:endParaRPr lang="ro-RO" dirty="0" smtClean="0">
              <a:solidFill>
                <a:srgbClr val="1F4AA1"/>
              </a:solidFill>
              <a:latin typeface="Calibri" pitchFamily="34" charset="0"/>
              <a:cs typeface="Calibri" pitchFamily="34" charset="0"/>
            </a:endParaRPr>
          </a:p>
          <a:p>
            <a:pPr algn="ctr"/>
            <a:r>
              <a:rPr lang="ro-RO" b="1" dirty="0" smtClean="0">
                <a:solidFill>
                  <a:srgbClr val="1F4AA1"/>
                </a:solidFill>
                <a:latin typeface="Calibri" pitchFamily="34" charset="0"/>
                <a:cs typeface="Arial" pitchFamily="34" charset="0"/>
              </a:rPr>
              <a:t> </a:t>
            </a:r>
            <a:endParaRPr lang="ro-RO" b="1" dirty="0">
              <a:solidFill>
                <a:srgbClr val="1F4AA1"/>
              </a:solidFill>
              <a:latin typeface="Calibri" pitchFamily="34" charset="0"/>
              <a:cs typeface="Calibri" pitchFamily="34" charset="0"/>
            </a:endParaRPr>
          </a:p>
        </p:txBody>
      </p:sp>
      <p:pic>
        <p:nvPicPr>
          <p:cNvPr id="7" name="Picture 2" descr="C:\Users\simona.nimu\Desktop\logo PNDR_nou.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6296" y="521532"/>
            <a:ext cx="1584176" cy="11403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08549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442725"/>
            <a:ext cx="12192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541512" y="1719961"/>
            <a:ext cx="7992888" cy="4536504"/>
          </a:xfrm>
        </p:spPr>
        <p:txBody>
          <a:bodyPr numCol="1" anchor="t">
            <a:normAutofit fontScale="90000"/>
          </a:bodyPr>
          <a:lstStyle/>
          <a:p>
            <a:pPr>
              <a:tabLst>
                <a:tab pos="88900" algn="l"/>
              </a:tabLst>
            </a:pPr>
            <a:r>
              <a:rPr lang="ro-RO" altLang="en-US" sz="1800" b="1" i="1" spc="0" dirty="0" smtClean="0">
                <a:solidFill>
                  <a:prstClr val="black"/>
                </a:solidFill>
                <a:latin typeface="Times New Roman" pitchFamily="18" charset="0"/>
                <a:cs typeface="Times New Roman" pitchFamily="18" charset="0"/>
              </a:rPr>
              <a:t/>
            </a:r>
            <a:br>
              <a:rPr lang="ro-RO" altLang="en-US" sz="1800" b="1" i="1" spc="0" dirty="0" smtClean="0">
                <a:solidFill>
                  <a:prstClr val="black"/>
                </a:solidFill>
                <a:latin typeface="Times New Roman" pitchFamily="18" charset="0"/>
                <a:cs typeface="Times New Roman" pitchFamily="18" charset="0"/>
              </a:rPr>
            </a:br>
            <a:r>
              <a:rPr lang="ro-RO" sz="1700" dirty="0">
                <a:solidFill>
                  <a:srgbClr val="1F4AA1"/>
                </a:solidFill>
                <a:latin typeface="Calibri" pitchFamily="34" charset="0"/>
                <a:cs typeface="Calibri" pitchFamily="34" charset="0"/>
              </a:rPr>
              <a:t>Cheltuieli eligibile</a:t>
            </a:r>
            <a:br>
              <a:rPr lang="ro-RO" sz="1700" dirty="0">
                <a:solidFill>
                  <a:srgbClr val="1F4AA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studii/planuri;</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activități de animare;</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costurile de funcționare ale cooperării;</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-costuri directe ale proiectelor specifice corelate cu planul proiectului;</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-costuri de promovare.</a:t>
            </a:r>
            <a:r>
              <a:rPr lang="ro-RO" sz="1700" spc="0" dirty="0">
                <a:solidFill>
                  <a:schemeClr val="tx1"/>
                </a:solidFill>
                <a:latin typeface="Calibri" pitchFamily="34" charset="0"/>
                <a:cs typeface="Calibri" pitchFamily="34" charset="0"/>
              </a:rPr>
              <a:t/>
            </a:r>
            <a:br>
              <a:rPr lang="ro-RO" sz="1700" spc="0" dirty="0">
                <a:solidFill>
                  <a:schemeClr val="tx1"/>
                </a:solidFill>
                <a:latin typeface="Calibri" pitchFamily="34" charset="0"/>
                <a:cs typeface="Calibri" pitchFamily="34" charset="0"/>
              </a:rPr>
            </a:br>
            <a:r>
              <a:rPr lang="ro-RO" sz="1700" dirty="0">
                <a:solidFill>
                  <a:prstClr val="black"/>
                </a:solidFill>
                <a:latin typeface="Calibri" pitchFamily="34" charset="0"/>
                <a:cs typeface="Calibri" pitchFamily="34" charset="0"/>
              </a:rPr>
              <a:t/>
            </a:r>
            <a:br>
              <a:rPr lang="ro-RO" sz="1700" dirty="0">
                <a:solidFill>
                  <a:prstClr val="black"/>
                </a:solidFill>
                <a:latin typeface="Calibri" pitchFamily="34" charset="0"/>
                <a:cs typeface="Calibri" pitchFamily="34" charset="0"/>
              </a:rPr>
            </a:br>
            <a:r>
              <a:rPr lang="ro-RO" sz="1700" dirty="0" smtClean="0">
                <a:solidFill>
                  <a:prstClr val="black"/>
                </a:solidFill>
                <a:latin typeface="Calibri" pitchFamily="34" charset="0"/>
                <a:cs typeface="Calibri" pitchFamily="34" charset="0"/>
              </a:rPr>
              <a:t/>
            </a:r>
            <a:br>
              <a:rPr lang="ro-RO" sz="1700" dirty="0" smtClean="0">
                <a:solidFill>
                  <a:prstClr val="black"/>
                </a:solidFill>
                <a:latin typeface="Calibri" pitchFamily="34" charset="0"/>
                <a:cs typeface="Calibri" pitchFamily="34" charset="0"/>
              </a:rPr>
            </a:br>
            <a:r>
              <a:rPr lang="vi-VN" sz="1700" dirty="0">
                <a:solidFill>
                  <a:srgbClr val="1F4AA1"/>
                </a:solidFill>
                <a:latin typeface="Calibri" pitchFamily="34" charset="0"/>
                <a:cs typeface="Calibri" pitchFamily="34" charset="0"/>
              </a:rPr>
              <a:t>Sume și rate de sprijin </a:t>
            </a:r>
            <a:r>
              <a:rPr lang="vi-VN" sz="1700" dirty="0" smtClean="0">
                <a:solidFill>
                  <a:srgbClr val="1F4AA1"/>
                </a:solidFill>
                <a:latin typeface="Calibri" pitchFamily="34" charset="0"/>
                <a:cs typeface="Calibri" pitchFamily="34" charset="0"/>
              </a:rPr>
              <a:t>aplicabile</a:t>
            </a:r>
            <a:r>
              <a:rPr lang="ro-RO" sz="1700" dirty="0" smtClean="0">
                <a:solidFill>
                  <a:srgbClr val="1F4AA1"/>
                </a:solidFill>
                <a:latin typeface="Calibri" pitchFamily="34" charset="0"/>
                <a:cs typeface="Calibri" pitchFamily="34" charset="0"/>
              </a:rPr>
              <a:t/>
            </a:r>
            <a:br>
              <a:rPr lang="ro-RO" sz="1700" dirty="0" smtClean="0">
                <a:solidFill>
                  <a:srgbClr val="1F4AA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Ponderea sprijinului nerambursabil este de 100% din totalul cheltuielilor eligibile. Cuantumul maxim al sprijinului este de de pană  la 100.000 euro/proiect. Costurile de funcționare a cooperării nu vor depăși 20% din valoarea maximă a sprijinului acordat pe proiectul depus. </a:t>
            </a:r>
            <a:r>
              <a:rPr lang="vi-VN" sz="1700" b="1" dirty="0">
                <a:solidFill>
                  <a:schemeClr val="tx1"/>
                </a:solidFill>
                <a:latin typeface="Calibri" pitchFamily="34" charset="0"/>
                <a:cs typeface="Calibri" pitchFamily="34" charset="0"/>
              </a:rPr>
              <a:t/>
            </a:r>
            <a:br>
              <a:rPr lang="vi-VN" sz="1700" b="1" dirty="0">
                <a:solidFill>
                  <a:schemeClr val="tx1"/>
                </a:solidFill>
                <a:latin typeface="Calibri" pitchFamily="34" charset="0"/>
                <a:cs typeface="Calibri" pitchFamily="34" charset="0"/>
              </a:rPr>
            </a:br>
            <a:r>
              <a:rPr lang="vi-VN" sz="1800" b="1" dirty="0">
                <a:solidFill>
                  <a:schemeClr val="tx1"/>
                </a:solidFill>
                <a:latin typeface="Calibri" pitchFamily="34" charset="0"/>
                <a:cs typeface="Calibri" pitchFamily="34" charset="0"/>
              </a:rPr>
              <a:t/>
            </a:r>
            <a:br>
              <a:rPr lang="vi-VN" sz="1800" b="1" dirty="0">
                <a:solidFill>
                  <a:schemeClr val="tx1"/>
                </a:solidFill>
                <a:latin typeface="Calibri" pitchFamily="34" charset="0"/>
                <a:cs typeface="Calibri" pitchFamily="34" charset="0"/>
              </a:rPr>
            </a:br>
            <a:r>
              <a:rPr lang="ro-RO" sz="1800" b="1" dirty="0">
                <a:solidFill>
                  <a:srgbClr val="1F4AA1"/>
                </a:solidFill>
                <a:latin typeface="Calibri" pitchFamily="34" charset="0"/>
                <a:cs typeface="Calibri" pitchFamily="34" charset="0"/>
              </a:rPr>
              <a:t/>
            </a:r>
            <a:br>
              <a:rPr lang="ro-RO" sz="1800" b="1" dirty="0">
                <a:solidFill>
                  <a:srgbClr val="1F4AA1"/>
                </a:solidFill>
                <a:latin typeface="Calibri" pitchFamily="34" charset="0"/>
                <a:cs typeface="Calibri" pitchFamily="34" charset="0"/>
              </a:rPr>
            </a:br>
            <a:r>
              <a:rPr lang="vi-VN" sz="1800" b="1" dirty="0" smtClean="0">
                <a:solidFill>
                  <a:schemeClr val="tx1"/>
                </a:solidFill>
                <a:latin typeface="Calibri" pitchFamily="34" charset="0"/>
                <a:cs typeface="Calibri" pitchFamily="34" charset="0"/>
              </a:rPr>
              <a:t/>
            </a:r>
            <a:br>
              <a:rPr lang="vi-VN" sz="1800" b="1" dirty="0" smtClean="0">
                <a:solidFill>
                  <a:schemeClr val="tx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vi-VN" sz="1800" b="1" dirty="0" smtClean="0">
                <a:solidFill>
                  <a:srgbClr val="1F4AA1"/>
                </a:solidFill>
                <a:latin typeface="Calibri" pitchFamily="34" charset="0"/>
                <a:cs typeface="Calibri" pitchFamily="34" charset="0"/>
              </a:rPr>
              <a:t/>
            </a:r>
            <a:br>
              <a:rPr lang="vi-VN" sz="1800" b="1" dirty="0" smtClean="0">
                <a:solidFill>
                  <a:srgbClr val="1F4AA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ro-RO" sz="1800" dirty="0" smtClean="0">
                <a:solidFill>
                  <a:srgbClr val="1F4AA1"/>
                </a:solidFill>
                <a:latin typeface="Calibri" pitchFamily="34" charset="0"/>
                <a:cs typeface="Calibri" pitchFamily="34" charset="0"/>
              </a:rPr>
              <a:t/>
            </a:r>
            <a:br>
              <a:rPr lang="ro-RO" sz="1800" dirty="0" smtClean="0">
                <a:solidFill>
                  <a:srgbClr val="1F4AA1"/>
                </a:solidFill>
                <a:latin typeface="Calibri" pitchFamily="34" charset="0"/>
                <a:cs typeface="Calibri" pitchFamily="34" charset="0"/>
              </a:rPr>
            </a:br>
            <a:endParaRPr lang="ro-RO" sz="1800" dirty="0">
              <a:solidFill>
                <a:srgbClr val="1F4AA1"/>
              </a:solidFill>
              <a:latin typeface="Calibri" pitchFamily="34" charset="0"/>
              <a:cs typeface="Calibri" pitchFamily="34" charset="0"/>
            </a:endParaRPr>
          </a:p>
        </p:txBody>
      </p:sp>
      <p:sp>
        <p:nvSpPr>
          <p:cNvPr id="9" name="Title 1"/>
          <p:cNvSpPr txBox="1">
            <a:spLocks/>
          </p:cNvSpPr>
          <p:nvPr/>
        </p:nvSpPr>
        <p:spPr>
          <a:xfrm>
            <a:off x="395536" y="506251"/>
            <a:ext cx="8229600" cy="123941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pPr algn="ctr"/>
            <a:endParaRPr lang="ro-RO" dirty="0" smtClean="0">
              <a:solidFill>
                <a:srgbClr val="1F4AA1"/>
              </a:solidFill>
              <a:latin typeface="Calibri" pitchFamily="34" charset="0"/>
              <a:cs typeface="Calibri" pitchFamily="34" charset="0"/>
            </a:endParaRPr>
          </a:p>
          <a:p>
            <a:pPr algn="ctr"/>
            <a:endParaRPr lang="ro-RO" b="1" dirty="0">
              <a:solidFill>
                <a:srgbClr val="1F4AA1"/>
              </a:solidFill>
              <a:latin typeface="Calibri" pitchFamily="34" charset="0"/>
              <a:cs typeface="Calibri" pitchFamily="34" charset="0"/>
            </a:endParaRPr>
          </a:p>
        </p:txBody>
      </p:sp>
      <p:pic>
        <p:nvPicPr>
          <p:cNvPr id="7" name="Picture 2" descr="C:\Users\simona.nimu\Desktop\logo PNDR_nou.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6296" y="521532"/>
            <a:ext cx="1584176" cy="11403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00797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smtClean="0"/>
              <a:t>PNDR</a:t>
            </a:r>
            <a:br>
              <a:rPr lang="ro-RO" dirty="0" smtClean="0"/>
            </a:br>
            <a:endParaRPr lang="ro-RO" dirty="0"/>
          </a:p>
        </p:txBody>
      </p:sp>
      <p:sp>
        <p:nvSpPr>
          <p:cNvPr id="4" name="Text Placeholder 3"/>
          <p:cNvSpPr>
            <a:spLocks noGrp="1"/>
          </p:cNvSpPr>
          <p:nvPr>
            <p:ph type="body" sz="half" idx="2"/>
          </p:nvPr>
        </p:nvSpPr>
        <p:spPr/>
        <p:txBody>
          <a:bodyPr>
            <a:normAutofit/>
          </a:bodyPr>
          <a:lstStyle/>
          <a:p>
            <a:pPr algn="ctr"/>
            <a:r>
              <a:rPr lang="ro-RO" sz="2000" b="1" dirty="0" smtClean="0">
                <a:solidFill>
                  <a:schemeClr val="tx2"/>
                </a:solidFill>
              </a:rPr>
              <a:t>2</a:t>
            </a:r>
          </a:p>
          <a:p>
            <a:pPr algn="ctr"/>
            <a:r>
              <a:rPr lang="ro-RO" sz="2000" b="1" dirty="0" smtClean="0">
                <a:solidFill>
                  <a:schemeClr val="tx2"/>
                </a:solidFill>
              </a:rPr>
              <a:t>0</a:t>
            </a:r>
          </a:p>
          <a:p>
            <a:pPr algn="ctr"/>
            <a:r>
              <a:rPr lang="ro-RO" sz="2000" b="1" dirty="0" smtClean="0">
                <a:solidFill>
                  <a:schemeClr val="tx2"/>
                </a:solidFill>
              </a:rPr>
              <a:t>1</a:t>
            </a:r>
          </a:p>
          <a:p>
            <a:pPr algn="ctr"/>
            <a:r>
              <a:rPr lang="ro-RO" sz="2000" b="1" dirty="0" smtClean="0">
                <a:solidFill>
                  <a:schemeClr val="tx2"/>
                </a:solidFill>
              </a:rPr>
              <a:t>4</a:t>
            </a:r>
          </a:p>
          <a:p>
            <a:pPr algn="ctr"/>
            <a:endParaRPr lang="ro-RO" sz="2000" b="1" dirty="0">
              <a:solidFill>
                <a:schemeClr val="tx2"/>
              </a:solidFill>
            </a:endParaRPr>
          </a:p>
          <a:p>
            <a:pPr algn="ctr"/>
            <a:r>
              <a:rPr lang="ro-RO" sz="2000" b="1" dirty="0" smtClean="0">
                <a:solidFill>
                  <a:schemeClr val="tx2"/>
                </a:solidFill>
              </a:rPr>
              <a:t>-</a:t>
            </a:r>
          </a:p>
          <a:p>
            <a:pPr algn="ctr"/>
            <a:endParaRPr lang="ro-RO" sz="2000" b="1" dirty="0">
              <a:solidFill>
                <a:schemeClr val="tx2"/>
              </a:solidFill>
            </a:endParaRPr>
          </a:p>
          <a:p>
            <a:pPr algn="ctr"/>
            <a:r>
              <a:rPr lang="ro-RO" sz="2000" b="1" dirty="0" smtClean="0">
                <a:solidFill>
                  <a:schemeClr val="tx2"/>
                </a:solidFill>
              </a:rPr>
              <a:t>2</a:t>
            </a:r>
          </a:p>
          <a:p>
            <a:pPr algn="ctr"/>
            <a:r>
              <a:rPr lang="ro-RO" sz="2000" b="1" dirty="0" smtClean="0">
                <a:solidFill>
                  <a:schemeClr val="tx2"/>
                </a:solidFill>
              </a:rPr>
              <a:t>0</a:t>
            </a:r>
          </a:p>
          <a:p>
            <a:pPr algn="ctr"/>
            <a:r>
              <a:rPr lang="ro-RO" sz="2000" b="1" dirty="0" smtClean="0">
                <a:solidFill>
                  <a:schemeClr val="tx2"/>
                </a:solidFill>
              </a:rPr>
              <a:t>2</a:t>
            </a:r>
          </a:p>
          <a:p>
            <a:pPr algn="ctr"/>
            <a:r>
              <a:rPr lang="ro-RO" sz="2000" b="1" dirty="0">
                <a:solidFill>
                  <a:schemeClr val="tx2"/>
                </a:solidFill>
              </a:rPr>
              <a:t>0</a:t>
            </a:r>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xmlns="" val="0"/>
              </a:ext>
            </a:extLst>
          </a:blip>
          <a:srcRect l="9751" r="9751"/>
          <a:stretch>
            <a:fillRect/>
          </a:stretch>
        </p:blipFill>
        <p:spPr bwMode="auto">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84774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442725"/>
            <a:ext cx="12192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1403648" y="1988841"/>
            <a:ext cx="6764212" cy="3456384"/>
          </a:xfrm>
        </p:spPr>
        <p:txBody>
          <a:bodyPr numCol="1" anchor="t">
            <a:normAutofit/>
          </a:bodyPr>
          <a:lstStyle/>
          <a:p>
            <a:pPr>
              <a:tabLst>
                <a:tab pos="88900" algn="l"/>
              </a:tabLst>
            </a:pPr>
            <a:r>
              <a:rPr lang="ro-RO" sz="1800" dirty="0" smtClean="0">
                <a:solidFill>
                  <a:schemeClr val="tx1"/>
                </a:solidFill>
                <a:latin typeface="Calibri" pitchFamily="34" charset="0"/>
                <a:cs typeface="Calibri" pitchFamily="34" charset="0"/>
              </a:rPr>
              <a:t/>
            </a:r>
            <a:br>
              <a:rPr lang="ro-RO" sz="1800" dirty="0" smtClean="0">
                <a:solidFill>
                  <a:schemeClr val="tx1"/>
                </a:solidFill>
                <a:latin typeface="Calibri" pitchFamily="34" charset="0"/>
                <a:cs typeface="Calibri" pitchFamily="34" charset="0"/>
              </a:rPr>
            </a:br>
            <a:endParaRPr lang="ro-RO" sz="1800" dirty="0">
              <a:solidFill>
                <a:schemeClr val="tx1"/>
              </a:solidFill>
              <a:latin typeface="Calibri" pitchFamily="34" charset="0"/>
              <a:cs typeface="Calibri" pitchFamily="34" charset="0"/>
            </a:endParaRPr>
          </a:p>
        </p:txBody>
      </p:sp>
      <p:sp>
        <p:nvSpPr>
          <p:cNvPr id="9" name="Title 1"/>
          <p:cNvSpPr txBox="1">
            <a:spLocks/>
          </p:cNvSpPr>
          <p:nvPr/>
        </p:nvSpPr>
        <p:spPr>
          <a:xfrm>
            <a:off x="395536" y="506251"/>
            <a:ext cx="8229600" cy="123941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pPr algn="ctr"/>
            <a:endParaRPr lang="ro-RO" dirty="0" smtClean="0">
              <a:solidFill>
                <a:srgbClr val="1F4AA1"/>
              </a:solidFill>
              <a:latin typeface="Calibri" pitchFamily="34" charset="0"/>
              <a:cs typeface="Calibri" pitchFamily="34" charset="0"/>
            </a:endParaRPr>
          </a:p>
          <a:p>
            <a:pPr algn="ctr"/>
            <a:r>
              <a:rPr lang="ro-RO" b="1" dirty="0" smtClean="0">
                <a:solidFill>
                  <a:srgbClr val="1F4AA1"/>
                </a:solidFill>
                <a:latin typeface="Calibri" pitchFamily="34" charset="0"/>
                <a:cs typeface="Arial" pitchFamily="34" charset="0"/>
              </a:rPr>
              <a:t>Măsuri selectate și alocări financiare</a:t>
            </a:r>
            <a:r>
              <a:rPr lang="ro-RO" b="1" dirty="0">
                <a:solidFill>
                  <a:srgbClr val="1F4AA1"/>
                </a:solidFill>
                <a:latin typeface="Calibri" pitchFamily="34" charset="0"/>
                <a:cs typeface="Arial" pitchFamily="34" charset="0"/>
              </a:rPr>
              <a:t/>
            </a:r>
            <a:br>
              <a:rPr lang="ro-RO" b="1" dirty="0">
                <a:solidFill>
                  <a:srgbClr val="1F4AA1"/>
                </a:solidFill>
                <a:latin typeface="Calibri" pitchFamily="34" charset="0"/>
                <a:cs typeface="Arial" pitchFamily="34" charset="0"/>
              </a:rPr>
            </a:br>
            <a:endParaRPr lang="ro-RO" b="1" dirty="0">
              <a:solidFill>
                <a:srgbClr val="1F4AA1"/>
              </a:solidFill>
              <a:latin typeface="Calibri" pitchFamily="34" charset="0"/>
              <a:cs typeface="Calibri" pitchFamily="34" charset="0"/>
            </a:endParaRPr>
          </a:p>
        </p:txBody>
      </p:sp>
      <p:pic>
        <p:nvPicPr>
          <p:cNvPr id="10" name="Picture 2" descr="C:\Users\simona.nimu\Desktop\logo PNDR_nou.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6296" y="521532"/>
            <a:ext cx="1584176" cy="1140393"/>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xmlns="" val="1450951121"/>
              </p:ext>
            </p:extLst>
          </p:nvPr>
        </p:nvGraphicFramePr>
        <p:xfrm>
          <a:off x="611560" y="1745667"/>
          <a:ext cx="8208911" cy="4823867"/>
        </p:xfrm>
        <a:graphic>
          <a:graphicData uri="http://schemas.openxmlformats.org/drawingml/2006/table">
            <a:tbl>
              <a:tblPr/>
              <a:tblGrid>
                <a:gridCol w="360040"/>
                <a:gridCol w="4392488"/>
                <a:gridCol w="692221"/>
                <a:gridCol w="891955"/>
                <a:gridCol w="972758"/>
                <a:gridCol w="899449"/>
              </a:tblGrid>
              <a:tr h="603213">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Nr. </a:t>
                      </a:r>
                      <a:br>
                        <a:rPr lang="ro-RO" sz="1200" b="1" i="0" u="none" strike="noStrike" dirty="0">
                          <a:solidFill>
                            <a:srgbClr val="000000"/>
                          </a:solidFill>
                          <a:effectLst/>
                          <a:latin typeface="Calibri" panose="020F0502020204030204" pitchFamily="34" charset="0"/>
                          <a:cs typeface="Times New Roman" pitchFamily="18" charset="0"/>
                        </a:rPr>
                      </a:br>
                      <a:r>
                        <a:rPr lang="ro-RO" sz="1200" b="1" i="0" u="none" strike="noStrike" dirty="0">
                          <a:solidFill>
                            <a:srgbClr val="000000"/>
                          </a:solidFill>
                          <a:effectLst/>
                          <a:latin typeface="Calibri" panose="020F0502020204030204" pitchFamily="34" charset="0"/>
                          <a:cs typeface="Times New Roman" pitchFamily="18" charset="0"/>
                        </a:rPr>
                        <a:t>crt.</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MĂSURI</a:t>
                      </a:r>
                      <a:br>
                        <a:rPr lang="ro-RO" sz="1200" b="1" i="0" u="none" strike="noStrike" dirty="0">
                          <a:solidFill>
                            <a:srgbClr val="000000"/>
                          </a:solidFill>
                          <a:effectLst/>
                          <a:latin typeface="Calibri" panose="020F0502020204030204" pitchFamily="34" charset="0"/>
                          <a:cs typeface="Times New Roman" pitchFamily="18" charset="0"/>
                        </a:rPr>
                      </a:br>
                      <a:r>
                        <a:rPr lang="ro-RO" sz="1200" b="1" i="0" u="none" strike="noStrike" dirty="0">
                          <a:solidFill>
                            <a:srgbClr val="000000"/>
                          </a:solidFill>
                          <a:effectLst/>
                          <a:latin typeface="Calibri" panose="020F0502020204030204" pitchFamily="34" charset="0"/>
                          <a:cs typeface="Times New Roman" pitchFamily="18" charset="0"/>
                        </a:rPr>
                        <a:t> PNDR 2014-2020</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fontAlgn="ctr"/>
                      <a:r>
                        <a:rPr lang="vi-VN" sz="1200" b="1" i="0" u="none" strike="noStrike" dirty="0">
                          <a:solidFill>
                            <a:srgbClr val="000000"/>
                          </a:solidFill>
                          <a:effectLst/>
                          <a:latin typeface="Calibri" panose="020F0502020204030204" pitchFamily="34" charset="0"/>
                          <a:cs typeface="Times New Roman" pitchFamily="18" charset="0"/>
                        </a:rPr>
                        <a:t>Număr</a:t>
                      </a:r>
                      <a:br>
                        <a:rPr lang="vi-VN" sz="1200" b="1" i="0" u="none" strike="noStrike" dirty="0">
                          <a:solidFill>
                            <a:srgbClr val="000000"/>
                          </a:solidFill>
                          <a:effectLst/>
                          <a:latin typeface="Calibri" panose="020F0502020204030204" pitchFamily="34" charset="0"/>
                          <a:cs typeface="Times New Roman" pitchFamily="18" charset="0"/>
                        </a:rPr>
                      </a:br>
                      <a:r>
                        <a:rPr lang="vi-VN" sz="1200" b="1" i="0" u="none" strike="noStrike" dirty="0">
                          <a:solidFill>
                            <a:srgbClr val="000000"/>
                          </a:solidFill>
                          <a:effectLst/>
                          <a:latin typeface="Calibri" panose="020F0502020204030204" pitchFamily="34" charset="0"/>
                          <a:cs typeface="Times New Roman" pitchFamily="18" charset="0"/>
                        </a:rPr>
                        <a:t>măsură</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fontAlgn="ctr"/>
                      <a:r>
                        <a:rPr lang="ro-RO" sz="1200" b="1" i="0" u="none" strike="noStrike" dirty="0" smtClean="0">
                          <a:solidFill>
                            <a:srgbClr val="000000"/>
                          </a:solidFill>
                          <a:effectLst/>
                          <a:latin typeface="Calibri" panose="020F0502020204030204" pitchFamily="34" charset="0"/>
                          <a:cs typeface="Times New Roman" pitchFamily="18" charset="0"/>
                        </a:rPr>
                        <a:t>UE</a:t>
                      </a:r>
                      <a:endParaRPr lang="ro-RO" sz="1200" b="1" i="0" u="none" strike="noStrike" dirty="0">
                        <a:solidFill>
                          <a:srgbClr val="000000"/>
                        </a:solidFill>
                        <a:effectLst/>
                        <a:latin typeface="Calibri" panose="020F0502020204030204" pitchFamily="34" charset="0"/>
                        <a:cs typeface="Times New Roman" pitchFamily="18" charset="0"/>
                      </a:endParaRPr>
                    </a:p>
                    <a:p>
                      <a:pPr algn="ctr" fontAlgn="ctr"/>
                      <a:r>
                        <a:rPr lang="ro-RO" sz="1200" b="1" i="0" u="none" strike="noStrike" dirty="0" smtClean="0">
                          <a:solidFill>
                            <a:srgbClr val="000000"/>
                          </a:solidFill>
                          <a:effectLst/>
                          <a:latin typeface="Calibri" panose="020F0502020204030204" pitchFamily="34" charset="0"/>
                          <a:cs typeface="Times New Roman" pitchFamily="18" charset="0"/>
                        </a:rPr>
                        <a:t>mil. </a:t>
                      </a:r>
                      <a:r>
                        <a:rPr lang="ro-RO" sz="1200" b="1" i="0" u="none" strike="noStrike" dirty="0">
                          <a:solidFill>
                            <a:srgbClr val="000000"/>
                          </a:solidFill>
                          <a:effectLst/>
                          <a:latin typeface="Calibri" panose="020F0502020204030204" pitchFamily="34" charset="0"/>
                          <a:cs typeface="Times New Roman" pitchFamily="18" charset="0"/>
                        </a:rPr>
                        <a:t/>
                      </a:r>
                      <a:br>
                        <a:rPr lang="ro-RO" sz="1200" b="1" i="0" u="none" strike="noStrike" dirty="0">
                          <a:solidFill>
                            <a:srgbClr val="000000"/>
                          </a:solidFill>
                          <a:effectLst/>
                          <a:latin typeface="Calibri" panose="020F0502020204030204" pitchFamily="34" charset="0"/>
                          <a:cs typeface="Times New Roman" pitchFamily="18" charset="0"/>
                        </a:rPr>
                      </a:br>
                      <a:r>
                        <a:rPr lang="ro-RO" sz="1200" b="1" i="0" u="none" strike="noStrike" dirty="0">
                          <a:solidFill>
                            <a:srgbClr val="000000"/>
                          </a:solidFill>
                          <a:effectLst/>
                          <a:latin typeface="Calibri" panose="020F0502020204030204" pitchFamily="34" charset="0"/>
                          <a:cs typeface="Times New Roman" pitchFamily="18" charset="0"/>
                        </a:rPr>
                        <a:t>euro</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fontAlgn="ctr"/>
                      <a:r>
                        <a:rPr lang="ro-RO" sz="1200" b="1" i="0" u="none" strike="noStrike" dirty="0" smtClean="0">
                          <a:solidFill>
                            <a:srgbClr val="000000"/>
                          </a:solidFill>
                          <a:effectLst/>
                          <a:latin typeface="Calibri" panose="020F0502020204030204" pitchFamily="34" charset="0"/>
                          <a:cs typeface="Times New Roman" pitchFamily="18" charset="0"/>
                        </a:rPr>
                        <a:t>Buget Național</a:t>
                      </a:r>
                      <a:endParaRPr lang="it-IT" sz="1200" b="1" i="0" u="none" strike="noStrike" dirty="0">
                        <a:solidFill>
                          <a:srgbClr val="000000"/>
                        </a:solidFill>
                        <a:effectLst/>
                        <a:latin typeface="Calibri" panose="020F0502020204030204" pitchFamily="34" charset="0"/>
                        <a:cs typeface="Times New Roman" pitchFamily="18" charset="0"/>
                      </a:endParaRPr>
                    </a:p>
                    <a:p>
                      <a:pPr algn="ctr" fontAlgn="ctr"/>
                      <a:r>
                        <a:rPr lang="ro-RO" sz="1200" b="1" i="0" u="none" strike="noStrike" dirty="0" smtClean="0">
                          <a:solidFill>
                            <a:srgbClr val="000000"/>
                          </a:solidFill>
                          <a:effectLst/>
                          <a:latin typeface="Calibri" panose="020F0502020204030204" pitchFamily="34" charset="0"/>
                          <a:cs typeface="Times New Roman" pitchFamily="18" charset="0"/>
                        </a:rPr>
                        <a:t>mil.</a:t>
                      </a:r>
                      <a:r>
                        <a:rPr lang="ro-RO" sz="1200" b="1" i="0" u="none" strike="noStrike" dirty="0">
                          <a:solidFill>
                            <a:srgbClr val="000000"/>
                          </a:solidFill>
                          <a:effectLst/>
                          <a:latin typeface="Calibri" panose="020F0502020204030204" pitchFamily="34" charset="0"/>
                          <a:cs typeface="Times New Roman" pitchFamily="18" charset="0"/>
                        </a:rPr>
                        <a:t/>
                      </a:r>
                      <a:br>
                        <a:rPr lang="ro-RO" sz="1200" b="1" i="0" u="none" strike="noStrike" dirty="0">
                          <a:solidFill>
                            <a:srgbClr val="000000"/>
                          </a:solidFill>
                          <a:effectLst/>
                          <a:latin typeface="Calibri" panose="020F0502020204030204" pitchFamily="34" charset="0"/>
                          <a:cs typeface="Times New Roman" pitchFamily="18" charset="0"/>
                        </a:rPr>
                      </a:br>
                      <a:r>
                        <a:rPr lang="ro-RO" sz="1200" b="1" i="0" u="none" strike="noStrike" dirty="0">
                          <a:solidFill>
                            <a:srgbClr val="000000"/>
                          </a:solidFill>
                          <a:effectLst/>
                          <a:latin typeface="Calibri" panose="020F0502020204030204" pitchFamily="34" charset="0"/>
                          <a:cs typeface="Times New Roman" pitchFamily="18" charset="0"/>
                        </a:rPr>
                        <a:t>euro</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algn="ctr" fontAlgn="ctr"/>
                      <a:r>
                        <a:rPr lang="vi-VN" sz="1200" b="1" i="0" u="none" strike="noStrike" dirty="0">
                          <a:solidFill>
                            <a:srgbClr val="000000"/>
                          </a:solidFill>
                          <a:effectLst/>
                          <a:latin typeface="Calibri" panose="020F0502020204030204" pitchFamily="34" charset="0"/>
                          <a:cs typeface="Times New Roman" pitchFamily="18" charset="0"/>
                        </a:rPr>
                        <a:t>Alocare </a:t>
                      </a:r>
                      <a:r>
                        <a:rPr lang="ro-RO" sz="1200" b="1" i="0" u="none" strike="noStrike" dirty="0" smtClean="0">
                          <a:solidFill>
                            <a:srgbClr val="000000"/>
                          </a:solidFill>
                          <a:effectLst/>
                          <a:latin typeface="Calibri" panose="020F0502020204030204" pitchFamily="34" charset="0"/>
                          <a:cs typeface="Times New Roman" pitchFamily="18" charset="0"/>
                        </a:rPr>
                        <a:t>publică</a:t>
                      </a:r>
                      <a:endParaRPr lang="vi-VN" sz="1200" b="1" i="0" u="none" strike="noStrike" dirty="0">
                        <a:solidFill>
                          <a:srgbClr val="000000"/>
                        </a:solidFill>
                        <a:effectLst/>
                        <a:latin typeface="Calibri" panose="020F0502020204030204" pitchFamily="34" charset="0"/>
                        <a:cs typeface="Times New Roman" pitchFamily="18" charset="0"/>
                      </a:endParaRPr>
                    </a:p>
                    <a:p>
                      <a:pPr algn="ctr" fontAlgn="ctr"/>
                      <a:r>
                        <a:rPr lang="ro-RO" sz="1200" b="1" i="0" u="none" strike="noStrike" dirty="0" smtClean="0">
                          <a:solidFill>
                            <a:srgbClr val="000000"/>
                          </a:solidFill>
                          <a:effectLst/>
                          <a:latin typeface="Calibri" panose="020F0502020204030204" pitchFamily="34" charset="0"/>
                          <a:cs typeface="Times New Roman" pitchFamily="18" charset="0"/>
                        </a:rPr>
                        <a:t> mil. </a:t>
                      </a:r>
                      <a:r>
                        <a:rPr lang="ro-RO" sz="1200" b="1" i="0" u="none" strike="noStrike" dirty="0">
                          <a:solidFill>
                            <a:srgbClr val="000000"/>
                          </a:solidFill>
                          <a:effectLst/>
                          <a:latin typeface="Calibri" panose="020F0502020204030204" pitchFamily="34" charset="0"/>
                          <a:cs typeface="Times New Roman" pitchFamily="18" charset="0"/>
                        </a:rPr>
                        <a:t/>
                      </a:r>
                      <a:br>
                        <a:rPr lang="ro-RO" sz="1200" b="1" i="0" u="none" strike="noStrike" dirty="0">
                          <a:solidFill>
                            <a:srgbClr val="000000"/>
                          </a:solidFill>
                          <a:effectLst/>
                          <a:latin typeface="Calibri" panose="020F0502020204030204" pitchFamily="34" charset="0"/>
                          <a:cs typeface="Times New Roman" pitchFamily="18" charset="0"/>
                        </a:rPr>
                      </a:br>
                      <a:r>
                        <a:rPr lang="ro-RO" sz="1200" b="1" i="0" u="none" strike="noStrike" dirty="0">
                          <a:solidFill>
                            <a:srgbClr val="000000"/>
                          </a:solidFill>
                          <a:effectLst/>
                          <a:latin typeface="Calibri" panose="020F0502020204030204" pitchFamily="34" charset="0"/>
                          <a:cs typeface="Times New Roman" pitchFamily="18" charset="0"/>
                        </a:rPr>
                        <a:t>euro</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296457">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1</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l" fontAlgn="b"/>
                      <a:r>
                        <a:rPr lang="en-US" sz="1200" b="1" i="0" u="none" strike="noStrike" dirty="0" err="1" smtClean="0">
                          <a:solidFill>
                            <a:srgbClr val="000000"/>
                          </a:solidFill>
                          <a:effectLst/>
                          <a:latin typeface="Calibri" panose="020F0502020204030204" pitchFamily="34" charset="0"/>
                          <a:cs typeface="Times New Roman" pitchFamily="18" charset="0"/>
                        </a:rPr>
                        <a:t>Investiții</a:t>
                      </a:r>
                      <a:r>
                        <a:rPr lang="en-US" sz="1200" b="1" i="0" u="none" strike="noStrike" dirty="0" smtClean="0">
                          <a:solidFill>
                            <a:srgbClr val="000000"/>
                          </a:solidFill>
                          <a:effectLst/>
                          <a:latin typeface="Calibri" panose="020F0502020204030204" pitchFamily="34" charset="0"/>
                          <a:cs typeface="Times New Roman" pitchFamily="18" charset="0"/>
                        </a:rPr>
                        <a:t> </a:t>
                      </a:r>
                      <a:r>
                        <a:rPr lang="en-US" sz="1200" b="1" i="0" u="none" strike="noStrike" dirty="0" err="1">
                          <a:solidFill>
                            <a:srgbClr val="000000"/>
                          </a:solidFill>
                          <a:effectLst/>
                          <a:latin typeface="Calibri" panose="020F0502020204030204" pitchFamily="34" charset="0"/>
                          <a:cs typeface="Times New Roman" pitchFamily="18" charset="0"/>
                        </a:rPr>
                        <a:t>în</a:t>
                      </a:r>
                      <a:r>
                        <a:rPr lang="en-US" sz="1200" b="1" i="0" u="none" strike="noStrike" dirty="0">
                          <a:solidFill>
                            <a:srgbClr val="000000"/>
                          </a:solidFill>
                          <a:effectLst/>
                          <a:latin typeface="Calibri" panose="020F0502020204030204" pitchFamily="34" charset="0"/>
                          <a:cs typeface="Times New Roman" pitchFamily="18" charset="0"/>
                        </a:rPr>
                        <a:t> active </a:t>
                      </a:r>
                      <a:r>
                        <a:rPr lang="en-US" sz="1200" b="1" i="0" u="none" strike="noStrike" dirty="0" err="1">
                          <a:solidFill>
                            <a:srgbClr val="000000"/>
                          </a:solidFill>
                          <a:effectLst/>
                          <a:latin typeface="Calibri" panose="020F0502020204030204" pitchFamily="34" charset="0"/>
                          <a:cs typeface="Times New Roman" pitchFamily="18" charset="0"/>
                        </a:rPr>
                        <a:t>fizice</a:t>
                      </a:r>
                      <a:r>
                        <a:rPr lang="en-US" sz="1200" b="1" i="0" u="none" strike="noStrike" dirty="0">
                          <a:solidFill>
                            <a:srgbClr val="000000"/>
                          </a:solidFill>
                          <a:effectLst/>
                          <a:latin typeface="Calibri" panose="020F0502020204030204" pitchFamily="34" charset="0"/>
                          <a:cs typeface="Times New Roman" pitchFamily="18" charset="0"/>
                        </a:rPr>
                        <a:t> (</a:t>
                      </a:r>
                      <a:r>
                        <a:rPr lang="en-US" sz="1200" b="1" i="0" u="none" strike="noStrike" dirty="0" err="1">
                          <a:solidFill>
                            <a:srgbClr val="000000"/>
                          </a:solidFill>
                          <a:effectLst/>
                          <a:latin typeface="Calibri" panose="020F0502020204030204" pitchFamily="34" charset="0"/>
                          <a:cs typeface="Times New Roman" pitchFamily="18" charset="0"/>
                        </a:rPr>
                        <a:t>a+b+c</a:t>
                      </a:r>
                      <a:r>
                        <a:rPr lang="en-US" sz="1200" b="1" i="0" u="none" strike="noStrike" dirty="0">
                          <a:solidFill>
                            <a:srgbClr val="000000"/>
                          </a:solidFill>
                          <a:effectLst/>
                          <a:latin typeface="Calibri" panose="020F0502020204030204" pitchFamily="34" charset="0"/>
                          <a:cs typeface="Times New Roman" pitchFamily="18" charset="0"/>
                        </a:rPr>
                        <a:t>)</a:t>
                      </a:r>
                      <a:r>
                        <a:rPr lang="en-US" sz="1200" b="0" i="0" u="none" strike="noStrike" dirty="0">
                          <a:solidFill>
                            <a:srgbClr val="000000"/>
                          </a:solidFill>
                          <a:effectLst/>
                          <a:latin typeface="Calibri" panose="020F0502020204030204" pitchFamily="34" charset="0"/>
                          <a:cs typeface="Times New Roman" pitchFamily="18" charset="0"/>
                        </a:rPr>
                        <a:t>din care :                                              </a:t>
                      </a:r>
                      <a:endParaRPr lang="en-US" sz="1200" b="1"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l" fontAlgn="b"/>
                      <a:r>
                        <a:rPr lang="ro-RO" sz="1200" b="1" i="0" u="none" strike="noStrike" dirty="0" smtClean="0">
                          <a:solidFill>
                            <a:srgbClr val="000000"/>
                          </a:solidFill>
                          <a:effectLst/>
                          <a:latin typeface="Calibri" panose="020F0502020204030204" pitchFamily="34" charset="0"/>
                          <a:cs typeface="Times New Roman" pitchFamily="18" charset="0"/>
                        </a:rPr>
                        <a:t>    M </a:t>
                      </a:r>
                      <a:r>
                        <a:rPr lang="ro-RO" sz="1200" b="1" i="0" u="none" strike="noStrike" dirty="0">
                          <a:solidFill>
                            <a:srgbClr val="000000"/>
                          </a:solidFill>
                          <a:effectLst/>
                          <a:latin typeface="Calibri" panose="020F0502020204030204" pitchFamily="34" charset="0"/>
                          <a:cs typeface="Times New Roman" pitchFamily="18" charset="0"/>
                        </a:rPr>
                        <a:t>4</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200" b="1" i="0" u="none" strike="noStrike" dirty="0" smtClean="0">
                          <a:solidFill>
                            <a:schemeClr val="tx1"/>
                          </a:solidFill>
                          <a:effectLst/>
                          <a:latin typeface="Calibri" panose="020F0502020204030204" pitchFamily="34" charset="0"/>
                          <a:cs typeface="Times New Roman" pitchFamily="18" charset="0"/>
                        </a:rPr>
                        <a:t>2</a:t>
                      </a:r>
                      <a:r>
                        <a:rPr lang="en-US" sz="1200" b="1" i="0" u="none" strike="noStrike" dirty="0" smtClean="0">
                          <a:solidFill>
                            <a:schemeClr val="tx1"/>
                          </a:solidFill>
                          <a:effectLst/>
                          <a:latin typeface="Calibri" panose="020F0502020204030204" pitchFamily="34" charset="0"/>
                          <a:cs typeface="Times New Roman" pitchFamily="18" charset="0"/>
                        </a:rPr>
                        <a:t>.</a:t>
                      </a:r>
                      <a:r>
                        <a:rPr lang="ro-RO" sz="1200" b="1" i="0" u="none" strike="noStrike" dirty="0" smtClean="0">
                          <a:solidFill>
                            <a:schemeClr val="tx1"/>
                          </a:solidFill>
                          <a:effectLst/>
                          <a:latin typeface="Calibri" panose="020F0502020204030204" pitchFamily="34" charset="0"/>
                          <a:cs typeface="Times New Roman" pitchFamily="18" charset="0"/>
                        </a:rPr>
                        <a:t>057,03</a:t>
                      </a:r>
                      <a:endParaRPr lang="ro-RO" sz="1200" b="1"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200" b="1" i="0" u="none" strike="noStrike" dirty="0" smtClean="0">
                          <a:solidFill>
                            <a:schemeClr val="tx1"/>
                          </a:solidFill>
                          <a:effectLst/>
                          <a:latin typeface="Calibri" panose="020F0502020204030204" pitchFamily="34" charset="0"/>
                          <a:cs typeface="Times New Roman" pitchFamily="18" charset="0"/>
                        </a:rPr>
                        <a:t>366,93</a:t>
                      </a:r>
                      <a:endParaRPr lang="ro-RO" sz="1200" b="1"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b"/>
                      <a:r>
                        <a:rPr lang="ro-RO" sz="1200" b="1" i="0" u="none" strike="noStrike" dirty="0" smtClean="0">
                          <a:solidFill>
                            <a:schemeClr val="tx1"/>
                          </a:solidFill>
                          <a:effectLst/>
                          <a:latin typeface="Calibri" panose="020F0502020204030204" pitchFamily="34" charset="0"/>
                          <a:cs typeface="Times New Roman" pitchFamily="18" charset="0"/>
                        </a:rPr>
                        <a:t>2.423,95</a:t>
                      </a:r>
                      <a:endParaRPr lang="ro-RO" sz="1200" b="1"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r>
              <a:tr h="148228">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dirty="0" smtClean="0">
                          <a:solidFill>
                            <a:srgbClr val="000000"/>
                          </a:solidFill>
                          <a:effectLst/>
                          <a:latin typeface="Calibri" panose="020F0502020204030204" pitchFamily="34" charset="0"/>
                          <a:cs typeface="Times New Roman" pitchFamily="18" charset="0"/>
                        </a:rPr>
                        <a:t>a</a:t>
                      </a:r>
                      <a:r>
                        <a:rPr lang="ro-RO" sz="1200" b="0" i="0" u="none" strike="noStrike" dirty="0">
                          <a:solidFill>
                            <a:srgbClr val="000000"/>
                          </a:solidFill>
                          <a:effectLst/>
                          <a:latin typeface="Calibri" panose="020F0502020204030204" pitchFamily="34" charset="0"/>
                          <a:cs typeface="Times New Roman" pitchFamily="18" charset="0"/>
                        </a:rPr>
                        <a:t>) Investiţii în exploataţii </a:t>
                      </a:r>
                      <a:r>
                        <a:rPr lang="ro-RO" sz="1200" b="0" i="0" u="none" strike="noStrike" dirty="0" smtClean="0">
                          <a:solidFill>
                            <a:srgbClr val="000000"/>
                          </a:solidFill>
                          <a:effectLst/>
                          <a:latin typeface="Calibri" panose="020F0502020204030204" pitchFamily="34" charset="0"/>
                          <a:cs typeface="Times New Roman" pitchFamily="18" charset="0"/>
                        </a:rPr>
                        <a:t>agricole</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SM 4.1.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1</a:t>
                      </a:r>
                      <a:r>
                        <a:rPr lang="en-US" sz="1200" b="0" i="0" u="none" strike="noStrike" dirty="0" smtClean="0">
                          <a:solidFill>
                            <a:schemeClr val="tx1"/>
                          </a:solidFill>
                          <a:effectLst/>
                          <a:latin typeface="Calibri" panose="020F0502020204030204" pitchFamily="34" charset="0"/>
                          <a:cs typeface="Times New Roman" pitchFamily="18" charset="0"/>
                        </a:rPr>
                        <a:t>.</a:t>
                      </a:r>
                      <a:r>
                        <a:rPr lang="ro-RO" sz="1200" b="0" i="0" u="none" strike="noStrike" dirty="0" smtClean="0">
                          <a:solidFill>
                            <a:schemeClr val="tx1"/>
                          </a:solidFill>
                          <a:effectLst/>
                          <a:latin typeface="Calibri" panose="020F0502020204030204" pitchFamily="34" charset="0"/>
                          <a:cs typeface="Times New Roman" pitchFamily="18" charset="0"/>
                        </a:rPr>
                        <a:t>017,97</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180,44</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ro-RO" sz="1200" b="0" i="0" u="none" strike="noStrike" dirty="0" smtClean="0">
                          <a:solidFill>
                            <a:schemeClr val="tx1"/>
                          </a:solidFill>
                          <a:effectLst/>
                          <a:latin typeface="Calibri" panose="020F0502020204030204" pitchFamily="34" charset="0"/>
                          <a:cs typeface="Times New Roman" pitchFamily="18" charset="0"/>
                        </a:rPr>
                        <a:t>1.198,40</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8228">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dirty="0">
                          <a:solidFill>
                            <a:schemeClr val="tx1"/>
                          </a:solidFill>
                          <a:effectLst/>
                          <a:latin typeface="Calibri" panose="020F0502020204030204" pitchFamily="34" charset="0"/>
                          <a:cs typeface="Times New Roman" pitchFamily="18" charset="0"/>
                        </a:rPr>
                        <a:t>                    </a:t>
                      </a:r>
                      <a:r>
                        <a:rPr lang="ro-RO" sz="1200" b="0" i="0" u="none" strike="noStrike" dirty="0" smtClean="0">
                          <a:solidFill>
                            <a:schemeClr val="tx1"/>
                          </a:solidFill>
                          <a:effectLst/>
                          <a:latin typeface="Calibri" panose="020F0502020204030204" pitchFamily="34" charset="0"/>
                          <a:cs typeface="Times New Roman" pitchFamily="18" charset="0"/>
                        </a:rPr>
                        <a:t>a.1</a:t>
                      </a:r>
                      <a:r>
                        <a:rPr lang="ro-RO" sz="1200" b="0" i="0" u="none" strike="noStrike" dirty="0">
                          <a:solidFill>
                            <a:schemeClr val="tx1"/>
                          </a:solidFill>
                          <a:effectLst/>
                          <a:latin typeface="Calibri" panose="020F0502020204030204" pitchFamily="34" charset="0"/>
                          <a:cs typeface="Times New Roman" pitchFamily="18" charset="0"/>
                        </a:rPr>
                        <a:t>. pomicultura</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dirty="0">
                          <a:solidFill>
                            <a:srgbClr val="538DD5"/>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260,00</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46,08</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306,08</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8228">
                <a:tc>
                  <a:txBody>
                    <a:bodyPr/>
                    <a:lstStyle/>
                    <a:p>
                      <a:pPr algn="ctr" fontAlgn="ctr"/>
                      <a:r>
                        <a:rPr lang="ro-RO" sz="1200" b="1" i="0" u="none" strike="noStrike">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dirty="0">
                          <a:solidFill>
                            <a:schemeClr val="tx1"/>
                          </a:solidFill>
                          <a:effectLst/>
                          <a:latin typeface="Calibri" panose="020F0502020204030204" pitchFamily="34" charset="0"/>
                          <a:cs typeface="Times New Roman" pitchFamily="18" charset="0"/>
                        </a:rPr>
                        <a:t>                    a.2. alte </a:t>
                      </a:r>
                      <a:r>
                        <a:rPr lang="ro-RO" sz="1200" b="0" i="0" u="none" strike="noStrike" dirty="0" err="1">
                          <a:solidFill>
                            <a:schemeClr val="tx1"/>
                          </a:solidFill>
                          <a:effectLst/>
                          <a:latin typeface="Calibri" panose="020F0502020204030204" pitchFamily="34" charset="0"/>
                          <a:cs typeface="Times New Roman" pitchFamily="18" charset="0"/>
                        </a:rPr>
                        <a:t>investitii</a:t>
                      </a:r>
                      <a:r>
                        <a:rPr lang="ro-RO" sz="1200" b="0" i="0" u="none" strike="noStrike" dirty="0">
                          <a:solidFill>
                            <a:schemeClr val="tx1"/>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dirty="0">
                          <a:solidFill>
                            <a:srgbClr val="538DD5"/>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757,97</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134,35</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892,32</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96457">
                <a:tc>
                  <a:txBody>
                    <a:bodyPr/>
                    <a:lstStyle/>
                    <a:p>
                      <a:pPr algn="ctr" fontAlgn="ctr"/>
                      <a:r>
                        <a:rPr lang="ro-RO" sz="1200" b="1" i="0" u="none" strike="noStrike">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dirty="0" smtClean="0">
                          <a:solidFill>
                            <a:schemeClr val="tx1"/>
                          </a:solidFill>
                          <a:effectLst/>
                          <a:latin typeface="Calibri" panose="020F0502020204030204" pitchFamily="34" charset="0"/>
                          <a:cs typeface="Times New Roman" pitchFamily="18" charset="0"/>
                        </a:rPr>
                        <a:t>b</a:t>
                      </a:r>
                      <a:r>
                        <a:rPr lang="ro-RO" sz="1200" b="0" i="0" u="none" strike="noStrike" dirty="0">
                          <a:solidFill>
                            <a:schemeClr val="tx1"/>
                          </a:solidFill>
                          <a:effectLst/>
                          <a:latin typeface="Calibri" panose="020F0502020204030204" pitchFamily="34" charset="0"/>
                          <a:cs typeface="Times New Roman" pitchFamily="18" charset="0"/>
                        </a:rPr>
                        <a:t>) Sprijin pentru investiţii în procesarea/ marketingul  produselor agricole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SM 4.2.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469,04</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85,71</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554,75</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8228">
                <a:tc>
                  <a:txBody>
                    <a:bodyPr/>
                    <a:lstStyle/>
                    <a:p>
                      <a:pPr algn="ctr" fontAlgn="ctr"/>
                      <a:r>
                        <a:rPr lang="ro-RO" sz="1200" b="1" i="0" u="none" strike="noStrike">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vi-VN" sz="1200" b="0" i="0" u="none" strike="noStrike" dirty="0">
                          <a:solidFill>
                            <a:schemeClr val="tx1"/>
                          </a:solidFill>
                          <a:effectLst/>
                          <a:latin typeface="Calibri" panose="020F0502020204030204" pitchFamily="34" charset="0"/>
                          <a:cs typeface="Times New Roman" pitchFamily="18" charset="0"/>
                        </a:rPr>
                        <a:t>                   b1.pomicultură</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dirty="0">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40,00</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7,31</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47,31</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96457">
                <a:tc>
                  <a:txBody>
                    <a:bodyPr/>
                    <a:lstStyle/>
                    <a:p>
                      <a:pPr algn="ctr" fontAlgn="ctr"/>
                      <a:r>
                        <a:rPr lang="ro-RO" sz="1200" b="1" i="0" u="none" strike="noStrike">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dirty="0" smtClean="0">
                          <a:solidFill>
                            <a:schemeClr val="tx1"/>
                          </a:solidFill>
                          <a:effectLst/>
                          <a:latin typeface="Calibri" panose="020F0502020204030204" pitchFamily="34" charset="0"/>
                          <a:cs typeface="Times New Roman" pitchFamily="18" charset="0"/>
                        </a:rPr>
                        <a:t>c</a:t>
                      </a:r>
                      <a:r>
                        <a:rPr lang="ro-RO" sz="1200" b="0" i="0" u="none" strike="noStrike" dirty="0">
                          <a:solidFill>
                            <a:schemeClr val="tx1"/>
                          </a:solidFill>
                          <a:effectLst/>
                          <a:latin typeface="Calibri" panose="020F0502020204030204" pitchFamily="34" charset="0"/>
                          <a:cs typeface="Times New Roman" pitchFamily="18" charset="0"/>
                        </a:rPr>
                        <a:t>) Investiţii  pentru dezvoltarea, modernizarea sau adaptarea infrastructurii agricole şi silvice </a:t>
                      </a:r>
                      <a:r>
                        <a:rPr lang="ro-RO" sz="1200" b="0" i="0" u="none" strike="noStrike" dirty="0" smtClean="0">
                          <a:solidFill>
                            <a:schemeClr val="tx1"/>
                          </a:solidFill>
                          <a:effectLst/>
                          <a:latin typeface="Calibri" panose="020F0502020204030204" pitchFamily="34" charset="0"/>
                          <a:cs typeface="Times New Roman" pitchFamily="18" charset="0"/>
                        </a:rPr>
                        <a:t>din </a:t>
                      </a:r>
                      <a:r>
                        <a:rPr lang="ro-RO" sz="1200" b="0" i="0" u="none" strike="noStrike" dirty="0">
                          <a:solidFill>
                            <a:schemeClr val="tx1"/>
                          </a:solidFill>
                          <a:effectLst/>
                          <a:latin typeface="Calibri" panose="020F0502020204030204" pitchFamily="34" charset="0"/>
                          <a:cs typeface="Times New Roman" pitchFamily="18" charset="0"/>
                        </a:rPr>
                        <a:t>care:</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SM 4.3.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570,02</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100,77</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670,80</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8228">
                <a:tc>
                  <a:txBody>
                    <a:bodyPr/>
                    <a:lstStyle/>
                    <a:p>
                      <a:pPr algn="ctr" fontAlgn="ctr"/>
                      <a:r>
                        <a:rPr lang="ro-RO" sz="1200" b="1" i="0" u="none" strike="noStrike">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l" fontAlgn="ctr"/>
                      <a:r>
                        <a:rPr lang="ro-RO" sz="1200" b="0" i="0" u="none" strike="noStrike" dirty="0">
                          <a:solidFill>
                            <a:schemeClr val="tx1"/>
                          </a:solidFill>
                          <a:effectLst/>
                          <a:latin typeface="Calibri" panose="020F0502020204030204" pitchFamily="34" charset="0"/>
                          <a:cs typeface="Times New Roman" pitchFamily="18" charset="0"/>
                        </a:rPr>
                        <a:t>                   c.1. </a:t>
                      </a:r>
                      <a:r>
                        <a:rPr lang="ro-RO" sz="1200" b="0" i="0" u="none" strike="noStrike" dirty="0" err="1">
                          <a:solidFill>
                            <a:schemeClr val="tx1"/>
                          </a:solidFill>
                          <a:effectLst/>
                          <a:latin typeface="Calibri" panose="020F0502020204030204" pitchFamily="34" charset="0"/>
                          <a:cs typeface="Times New Roman" pitchFamily="18" charset="0"/>
                        </a:rPr>
                        <a:t>irigatii</a:t>
                      </a:r>
                      <a:r>
                        <a:rPr lang="ro-RO" sz="1200" b="0" i="0" u="none" strike="noStrike" dirty="0">
                          <a:solidFill>
                            <a:schemeClr val="tx1"/>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dirty="0">
                          <a:solidFill>
                            <a:srgbClr val="538DD5"/>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370,00</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65,41</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435,41</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55287">
                <a:tc>
                  <a:txBody>
                    <a:bodyPr/>
                    <a:lstStyle/>
                    <a:p>
                      <a:pPr algn="ctr" fontAlgn="ctr"/>
                      <a:r>
                        <a:rPr lang="ro-RO" sz="1200" b="1" i="0" u="none" strike="noStrike">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dirty="0">
                          <a:solidFill>
                            <a:schemeClr val="tx1"/>
                          </a:solidFill>
                          <a:effectLst/>
                          <a:latin typeface="Calibri" panose="020F0502020204030204" pitchFamily="34" charset="0"/>
                          <a:cs typeface="Times New Roman" pitchFamily="18" charset="0"/>
                        </a:rPr>
                        <a:t>                   c.2. drumuri de acces agricole și forestiere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a:solidFill>
                            <a:srgbClr val="538DD5"/>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200,02</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35,36</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235,39</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01205">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2</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l" fontAlgn="ctr"/>
                      <a:r>
                        <a:rPr lang="ro-RO" sz="1200" b="1" i="0" u="none" strike="noStrike" dirty="0">
                          <a:solidFill>
                            <a:srgbClr val="000000"/>
                          </a:solidFill>
                          <a:effectLst/>
                          <a:latin typeface="Calibri" panose="020F0502020204030204" pitchFamily="34" charset="0"/>
                          <a:cs typeface="Times New Roman" pitchFamily="18" charset="0"/>
                        </a:rPr>
                        <a:t>Dezvoltarea exploatațiilor </a:t>
                      </a:r>
                      <a:r>
                        <a:rPr lang="ro-RO" sz="1200" b="1" i="0" u="none" strike="noStrike" dirty="0" smtClean="0">
                          <a:solidFill>
                            <a:srgbClr val="000000"/>
                          </a:solidFill>
                          <a:effectLst/>
                          <a:latin typeface="Calibri" panose="020F0502020204030204" pitchFamily="34" charset="0"/>
                          <a:cs typeface="Times New Roman" pitchFamily="18" charset="0"/>
                        </a:rPr>
                        <a:t>și </a:t>
                      </a:r>
                      <a:r>
                        <a:rPr lang="ro-RO" sz="1200" b="1" i="0" u="none" strike="noStrike" dirty="0">
                          <a:solidFill>
                            <a:srgbClr val="000000"/>
                          </a:solidFill>
                          <a:effectLst/>
                          <a:latin typeface="Calibri" panose="020F0502020204030204" pitchFamily="34" charset="0"/>
                          <a:cs typeface="Times New Roman" pitchFamily="18" charset="0"/>
                        </a:rPr>
                        <a:t>a </a:t>
                      </a:r>
                      <a:r>
                        <a:rPr lang="ro-RO" sz="1200" b="1" i="0" u="none" strike="noStrike" dirty="0" smtClean="0">
                          <a:solidFill>
                            <a:srgbClr val="000000"/>
                          </a:solidFill>
                          <a:effectLst/>
                          <a:latin typeface="Calibri" panose="020F0502020204030204" pitchFamily="34" charset="0"/>
                          <a:cs typeface="Times New Roman" pitchFamily="18" charset="0"/>
                        </a:rPr>
                        <a:t>întreprinderilor, </a:t>
                      </a:r>
                      <a:r>
                        <a:rPr lang="ro-RO" sz="1200" b="1" i="0" u="none" strike="noStrike" dirty="0">
                          <a:solidFill>
                            <a:srgbClr val="000000"/>
                          </a:solidFill>
                          <a:effectLst/>
                          <a:latin typeface="Calibri" panose="020F0502020204030204" pitchFamily="34" charset="0"/>
                          <a:cs typeface="Times New Roman" pitchFamily="18" charset="0"/>
                        </a:rPr>
                        <a:t>din  care:                                                                   </a:t>
                      </a:r>
                      <a:r>
                        <a:rPr lang="ro-RO" sz="1200" b="1" i="0" u="none" strike="noStrike" dirty="0">
                          <a:solidFill>
                            <a:srgbClr val="FF0000"/>
                          </a:solidFill>
                          <a:effectLst/>
                          <a:latin typeface="Calibri" panose="020F0502020204030204" pitchFamily="34" charset="0"/>
                          <a:cs typeface="Times New Roman" pitchFamily="18" charset="0"/>
                        </a:rPr>
                        <a:t> </a:t>
                      </a:r>
                      <a:endParaRPr lang="ro-RO" sz="1200" b="1"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M 6</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200" b="1" i="0" u="none" strike="noStrike" dirty="0" smtClean="0">
                          <a:solidFill>
                            <a:schemeClr val="tx1"/>
                          </a:solidFill>
                          <a:effectLst/>
                          <a:latin typeface="Calibri" panose="020F0502020204030204" pitchFamily="34" charset="0"/>
                          <a:cs typeface="Times New Roman" pitchFamily="18" charset="0"/>
                        </a:rPr>
                        <a:t>866,36</a:t>
                      </a:r>
                      <a:endParaRPr lang="ro-RO" sz="1200" b="1"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200" b="1" i="0" u="none" strike="noStrike" dirty="0" smtClean="0">
                          <a:solidFill>
                            <a:schemeClr val="tx1"/>
                          </a:solidFill>
                          <a:effectLst/>
                          <a:latin typeface="Calibri" panose="020F0502020204030204" pitchFamily="34" charset="0"/>
                          <a:cs typeface="Times New Roman" pitchFamily="18" charset="0"/>
                        </a:rPr>
                        <a:t>127,10</a:t>
                      </a:r>
                      <a:endParaRPr lang="ro-RO" sz="1200" b="1"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200" b="1" i="0" u="none" strike="noStrike" dirty="0" smtClean="0">
                          <a:solidFill>
                            <a:schemeClr val="tx1"/>
                          </a:solidFill>
                          <a:effectLst/>
                          <a:latin typeface="Calibri" panose="020F0502020204030204" pitchFamily="34" charset="0"/>
                          <a:cs typeface="Times New Roman" pitchFamily="18" charset="0"/>
                        </a:rPr>
                        <a:t>993,46</a:t>
                      </a:r>
                      <a:endParaRPr lang="ro-RO" sz="1200" b="1"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r>
              <a:tr h="197638">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0" i="0" u="none" strike="noStrike" dirty="0" smtClean="0">
                          <a:solidFill>
                            <a:srgbClr val="000000"/>
                          </a:solidFill>
                          <a:effectLst/>
                          <a:latin typeface="Calibri" panose="020F0502020204030204" pitchFamily="34" charset="0"/>
                          <a:cs typeface="Times New Roman" pitchFamily="18" charset="0"/>
                        </a:rPr>
                        <a:t>a</a:t>
                      </a:r>
                      <a:r>
                        <a:rPr lang="ro-RO" sz="1200" b="0" i="0" u="none" strike="noStrike" dirty="0">
                          <a:solidFill>
                            <a:srgbClr val="000000"/>
                          </a:solidFill>
                          <a:effectLst/>
                          <a:latin typeface="Calibri" panose="020F0502020204030204" pitchFamily="34" charset="0"/>
                          <a:cs typeface="Times New Roman" pitchFamily="18" charset="0"/>
                        </a:rPr>
                        <a:t>)  Sprijin pentru instalarea tinerilor fermieri </a:t>
                      </a:r>
                    </a:p>
                  </a:txBody>
                  <a:tcPr marL="7279" marR="7279" marT="72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1" i="0" u="none" strike="noStrike">
                          <a:solidFill>
                            <a:srgbClr val="000000"/>
                          </a:solidFill>
                          <a:effectLst/>
                          <a:latin typeface="Calibri" panose="020F0502020204030204" pitchFamily="34" charset="0"/>
                          <a:cs typeface="Times New Roman" pitchFamily="18" charset="0"/>
                        </a:rPr>
                        <a:t>SM 6.1. </a:t>
                      </a: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400,36</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chemeClr val="tx1"/>
                          </a:solidFill>
                          <a:effectLst/>
                          <a:latin typeface="Calibri" panose="020F0502020204030204" pitchFamily="34" charset="0"/>
                          <a:cs typeface="Times New Roman" pitchFamily="18" charset="0"/>
                        </a:rPr>
                        <a:t>44,48</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ro-RO" sz="1200" b="0" i="0" u="none" strike="noStrike" dirty="0" smtClean="0">
                          <a:solidFill>
                            <a:schemeClr val="tx1"/>
                          </a:solidFill>
                          <a:effectLst/>
                          <a:latin typeface="Calibri" panose="020F0502020204030204" pitchFamily="34" charset="0"/>
                          <a:cs typeface="Times New Roman" pitchFamily="18" charset="0"/>
                        </a:rPr>
                        <a:t>444,84</a:t>
                      </a:r>
                      <a:endParaRPr lang="ro-RO" sz="1200" b="0" i="0" u="none" strike="noStrike" dirty="0">
                        <a:solidFill>
                          <a:schemeClr val="tx1"/>
                        </a:solidFill>
                        <a:effectLst/>
                        <a:latin typeface="Calibri" panose="020F0502020204030204" pitchFamily="34" charset="0"/>
                        <a:cs typeface="Times New Roman" pitchFamily="18" charset="0"/>
                      </a:endParaRPr>
                    </a:p>
                  </a:txBody>
                  <a:tcPr marL="7279" marR="7279" marT="7279"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17632">
                <a:tc>
                  <a:txBody>
                    <a:bodyPr/>
                    <a:lstStyle/>
                    <a:p>
                      <a:pPr algn="ctr" fontAlgn="ctr"/>
                      <a:r>
                        <a:rPr lang="ro-RO" sz="1200" b="1" i="0" u="none" strike="noStrike">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vi-VN" sz="1200" b="0" i="0" u="none" strike="noStrike" dirty="0" smtClean="0">
                          <a:solidFill>
                            <a:srgbClr val="000000"/>
                          </a:solidFill>
                          <a:effectLst/>
                          <a:latin typeface="Calibri" panose="020F0502020204030204" pitchFamily="34" charset="0"/>
                          <a:cs typeface="Times New Roman" pitchFamily="18" charset="0"/>
                        </a:rPr>
                        <a:t>b</a:t>
                      </a:r>
                      <a:r>
                        <a:rPr lang="vi-VN" sz="1200" b="0" i="0" u="none" strike="noStrike" dirty="0">
                          <a:solidFill>
                            <a:srgbClr val="000000"/>
                          </a:solidFill>
                          <a:effectLst/>
                          <a:latin typeface="Calibri" panose="020F0502020204030204" pitchFamily="34" charset="0"/>
                          <a:cs typeface="Times New Roman" pitchFamily="18" charset="0"/>
                        </a:rPr>
                        <a:t>) Sprijin pentru înfiinţarea de activităţi neagricole în zone </a:t>
                      </a:r>
                      <a:r>
                        <a:rPr lang="vi-VN" sz="1200" b="0" i="0" u="none" strike="noStrike" dirty="0" smtClean="0">
                          <a:solidFill>
                            <a:srgbClr val="000000"/>
                          </a:solidFill>
                          <a:effectLst/>
                          <a:latin typeface="Calibri" panose="020F0502020204030204" pitchFamily="34" charset="0"/>
                          <a:cs typeface="Times New Roman" pitchFamily="18" charset="0"/>
                        </a:rPr>
                        <a:t>rurale</a:t>
                      </a:r>
                      <a:endParaRPr lang="vi-VN"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SM 6.2. </a:t>
                      </a: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100,00</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17,77</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117,77</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75643">
                <a:tc>
                  <a:txBody>
                    <a:bodyPr/>
                    <a:lstStyle/>
                    <a:p>
                      <a:pPr algn="ctr" fontAlgn="ctr"/>
                      <a:r>
                        <a:rPr lang="ro-RO" sz="1200" b="1" i="0" u="none" strike="noStrike">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it-IT" sz="1200" b="0" i="0" u="none" strike="noStrike" dirty="0" smtClean="0">
                          <a:solidFill>
                            <a:srgbClr val="000000"/>
                          </a:solidFill>
                          <a:effectLst/>
                          <a:latin typeface="Calibri" panose="020F0502020204030204" pitchFamily="34" charset="0"/>
                          <a:cs typeface="Times New Roman" pitchFamily="18" charset="0"/>
                        </a:rPr>
                        <a:t>c</a:t>
                      </a:r>
                      <a:r>
                        <a:rPr lang="it-IT" sz="1200" b="0" i="0" u="none" strike="noStrike" dirty="0">
                          <a:solidFill>
                            <a:srgbClr val="000000"/>
                          </a:solidFill>
                          <a:effectLst/>
                          <a:latin typeface="Calibri" panose="020F0502020204030204" pitchFamily="34" charset="0"/>
                          <a:cs typeface="Times New Roman" pitchFamily="18" charset="0"/>
                        </a:rPr>
                        <a:t>) Sprijin pentru dezvoltarea fermelor mici, din care</a:t>
                      </a:r>
                      <a:r>
                        <a:rPr lang="it-IT" sz="1200" b="1" i="0" u="none" strike="noStrike" dirty="0">
                          <a:solidFill>
                            <a:srgbClr val="FF0000"/>
                          </a:solidFill>
                          <a:effectLst/>
                          <a:latin typeface="Calibri" panose="020F0502020204030204" pitchFamily="34" charset="0"/>
                          <a:cs typeface="Times New Roman" pitchFamily="18" charset="0"/>
                        </a:rPr>
                        <a:t>               </a:t>
                      </a:r>
                      <a:endParaRPr lang="it-IT"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1" i="0" u="none" strike="noStrike" dirty="0" smtClean="0">
                          <a:solidFill>
                            <a:srgbClr val="000000"/>
                          </a:solidFill>
                          <a:effectLst/>
                          <a:latin typeface="Calibri" panose="020F0502020204030204" pitchFamily="34" charset="0"/>
                          <a:cs typeface="Times New Roman" pitchFamily="18" charset="0"/>
                        </a:rPr>
                        <a:t>   SM </a:t>
                      </a:r>
                      <a:r>
                        <a:rPr lang="ro-RO" sz="1200" b="1" i="0" u="none" strike="noStrike" dirty="0">
                          <a:solidFill>
                            <a:srgbClr val="000000"/>
                          </a:solidFill>
                          <a:effectLst/>
                          <a:latin typeface="Calibri" panose="020F0502020204030204" pitchFamily="34" charset="0"/>
                          <a:cs typeface="Times New Roman" pitchFamily="18" charset="0"/>
                        </a:rPr>
                        <a:t>6.3. </a:t>
                      </a: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216,00</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38,19</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254,18</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1749">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vi-VN" sz="1200" b="0" i="0" u="none" strike="noStrike" dirty="0" smtClean="0">
                          <a:solidFill>
                            <a:srgbClr val="000000"/>
                          </a:solidFill>
                          <a:effectLst/>
                          <a:latin typeface="Calibri" panose="020F0502020204030204" pitchFamily="34" charset="0"/>
                          <a:cs typeface="Times New Roman" pitchFamily="18" charset="0"/>
                        </a:rPr>
                        <a:t>angajamentele </a:t>
                      </a:r>
                      <a:r>
                        <a:rPr lang="vi-VN" sz="1200" b="0" i="0" u="none" strike="noStrike" dirty="0">
                          <a:solidFill>
                            <a:srgbClr val="000000"/>
                          </a:solidFill>
                          <a:effectLst/>
                          <a:latin typeface="Calibri" panose="020F0502020204030204" pitchFamily="34" charset="0"/>
                          <a:cs typeface="Times New Roman" pitchFamily="18" charset="0"/>
                        </a:rPr>
                        <a:t>în derulare din PNDR 2007-2013  pentru M141 fermele de semi-subzistenta  (valoare estimativă)       </a:t>
                      </a:r>
                    </a:p>
                  </a:txBody>
                  <a:tcPr marL="7279" marR="7279" marT="72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ro-RO" sz="1200" b="1" i="0" u="none" strike="noStrike" dirty="0">
                          <a:solidFill>
                            <a:srgbClr val="000000"/>
                          </a:solidFill>
                          <a:effectLst/>
                          <a:latin typeface="Calibri" panose="020F0502020204030204" pitchFamily="34" charset="0"/>
                          <a:cs typeface="Times New Roman" pitchFamily="18" charset="0"/>
                        </a:rPr>
                        <a:t> </a:t>
                      </a: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66,00</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11,67</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77,67</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3521">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l" fontAlgn="ctr"/>
                      <a:r>
                        <a:rPr lang="it-IT" sz="1200" b="0" i="0" u="none" strike="noStrike" dirty="0" smtClean="0">
                          <a:solidFill>
                            <a:srgbClr val="000000"/>
                          </a:solidFill>
                          <a:effectLst/>
                          <a:latin typeface="Calibri" panose="020F0502020204030204" pitchFamily="34" charset="0"/>
                          <a:cs typeface="Times New Roman" pitchFamily="18" charset="0"/>
                        </a:rPr>
                        <a:t>d</a:t>
                      </a:r>
                      <a:r>
                        <a:rPr lang="it-IT" sz="1200" b="0" i="0" u="none" strike="noStrike" dirty="0">
                          <a:solidFill>
                            <a:srgbClr val="000000"/>
                          </a:solidFill>
                          <a:effectLst/>
                          <a:latin typeface="Calibri" panose="020F0502020204030204" pitchFamily="34" charset="0"/>
                          <a:cs typeface="Times New Roman" pitchFamily="18" charset="0"/>
                        </a:rPr>
                        <a:t>) Investiţii în crearea şi dezvoltarea de activităţi neagricole</a:t>
                      </a:r>
                    </a:p>
                  </a:txBody>
                  <a:tcPr marL="7279" marR="7279" marT="72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1" i="0" u="none" strike="noStrike">
                          <a:solidFill>
                            <a:srgbClr val="000000"/>
                          </a:solidFill>
                          <a:effectLst/>
                          <a:latin typeface="Calibri" panose="020F0502020204030204" pitchFamily="34" charset="0"/>
                          <a:cs typeface="Times New Roman" pitchFamily="18" charset="0"/>
                        </a:rPr>
                        <a:t>SM 6.4.</a:t>
                      </a: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150,00</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26,66</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176,66</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431747">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 </a:t>
                      </a:r>
                    </a:p>
                  </a:txBody>
                  <a:tcPr marL="7279" marR="7279" marT="72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l" fontAlgn="ctr"/>
                      <a:r>
                        <a:rPr lang="it-IT" sz="1200" b="0" i="0" u="none" strike="noStrike" dirty="0" smtClean="0">
                          <a:solidFill>
                            <a:srgbClr val="000000"/>
                          </a:solidFill>
                          <a:effectLst/>
                          <a:latin typeface="Calibri" panose="020F0502020204030204" pitchFamily="34" charset="0"/>
                          <a:cs typeface="Times New Roman" pitchFamily="18" charset="0"/>
                        </a:rPr>
                        <a:t>e</a:t>
                      </a:r>
                      <a:r>
                        <a:rPr lang="it-IT" sz="1200" b="0" i="0" u="none" strike="noStrike" dirty="0">
                          <a:solidFill>
                            <a:srgbClr val="000000"/>
                          </a:solidFill>
                          <a:effectLst/>
                          <a:latin typeface="Calibri" panose="020F0502020204030204" pitchFamily="34" charset="0"/>
                          <a:cs typeface="Times New Roman" pitchFamily="18" charset="0"/>
                        </a:rPr>
                        <a:t>) Schema pentru micii </a:t>
                      </a:r>
                      <a:r>
                        <a:rPr lang="it-IT" sz="1200" b="0" i="0" u="none" strike="noStrike" dirty="0" smtClean="0">
                          <a:solidFill>
                            <a:srgbClr val="000000"/>
                          </a:solidFill>
                          <a:effectLst/>
                          <a:latin typeface="Calibri" panose="020F0502020204030204" pitchFamily="34" charset="0"/>
                          <a:cs typeface="Times New Roman" pitchFamily="18" charset="0"/>
                        </a:rPr>
                        <a:t>fermieri</a:t>
                      </a:r>
                      <a:r>
                        <a:rPr lang="ro-RO" sz="1200" b="0" i="0" u="none" strike="noStrike" dirty="0" smtClean="0">
                          <a:solidFill>
                            <a:srgbClr val="000000"/>
                          </a:solidFill>
                          <a:effectLst/>
                          <a:latin typeface="Calibri" panose="020F0502020204030204" pitchFamily="34" charset="0"/>
                          <a:cs typeface="Times New Roman" pitchFamily="18" charset="0"/>
                        </a:rPr>
                        <a:t> – se va efectua transfer de la     Pilonul I, la Pilonul II</a:t>
                      </a:r>
                      <a:endParaRPr lang="it-IT"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ctr"/>
                      <a:r>
                        <a:rPr lang="ro-RO" sz="1200" b="1" i="0" u="none" strike="noStrike" dirty="0">
                          <a:solidFill>
                            <a:srgbClr val="000000"/>
                          </a:solidFill>
                          <a:effectLst/>
                          <a:latin typeface="Calibri" panose="020F0502020204030204" pitchFamily="34" charset="0"/>
                          <a:cs typeface="Times New Roman" pitchFamily="18" charset="0"/>
                        </a:rPr>
                        <a:t>SM 6.5.</a:t>
                      </a: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ctr"/>
                      <a:r>
                        <a:rPr lang="ro-RO" sz="1200" b="0" i="0" u="none" strike="noStrike" dirty="0" smtClean="0">
                          <a:solidFill>
                            <a:srgbClr val="000000"/>
                          </a:solidFill>
                          <a:effectLst/>
                          <a:latin typeface="Calibri" panose="020F0502020204030204" pitchFamily="34" charset="0"/>
                          <a:cs typeface="Times New Roman" pitchFamily="18" charset="0"/>
                        </a:rPr>
                        <a:t>-</a:t>
                      </a:r>
                      <a:endParaRPr lang="ro-RO" sz="1200" b="0" i="0" u="none" strike="noStrike" dirty="0">
                        <a:solidFill>
                          <a:srgbClr val="000000"/>
                        </a:solidFill>
                        <a:effectLst/>
                        <a:latin typeface="Calibri" panose="020F0502020204030204" pitchFamily="34" charset="0"/>
                        <a:cs typeface="Times New Roman" pitchFamily="18" charset="0"/>
                      </a:endParaRPr>
                    </a:p>
                  </a:txBody>
                  <a:tcPr marL="7279" marR="7279" marT="727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r>
            </a:tbl>
          </a:graphicData>
        </a:graphic>
      </p:graphicFrame>
    </p:spTree>
    <p:extLst>
      <p:ext uri="{BB962C8B-B14F-4D97-AF65-F5344CB8AC3E}">
        <p14:creationId xmlns:p14="http://schemas.microsoft.com/office/powerpoint/2010/main" xmlns="" val="2593178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506251"/>
            <a:ext cx="1080120" cy="906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1403648" y="1988841"/>
            <a:ext cx="6764212" cy="3456384"/>
          </a:xfrm>
        </p:spPr>
        <p:txBody>
          <a:bodyPr numCol="1" anchor="t">
            <a:normAutofit/>
          </a:bodyPr>
          <a:lstStyle/>
          <a:p>
            <a:pPr>
              <a:tabLst>
                <a:tab pos="88900" algn="l"/>
              </a:tabLst>
            </a:pPr>
            <a:r>
              <a:rPr lang="ro-RO" sz="1800" dirty="0" smtClean="0">
                <a:solidFill>
                  <a:schemeClr val="tx1"/>
                </a:solidFill>
                <a:latin typeface="Calibri" pitchFamily="34" charset="0"/>
                <a:cs typeface="Calibri" pitchFamily="34" charset="0"/>
              </a:rPr>
              <a:t/>
            </a:r>
            <a:br>
              <a:rPr lang="ro-RO" sz="1800" dirty="0" smtClean="0">
                <a:solidFill>
                  <a:schemeClr val="tx1"/>
                </a:solidFill>
                <a:latin typeface="Calibri" pitchFamily="34" charset="0"/>
                <a:cs typeface="Calibri" pitchFamily="34" charset="0"/>
              </a:rPr>
            </a:br>
            <a:endParaRPr lang="ro-RO" sz="1800" dirty="0">
              <a:solidFill>
                <a:schemeClr val="tx1"/>
              </a:solidFill>
              <a:latin typeface="Calibri" pitchFamily="34" charset="0"/>
              <a:cs typeface="Calibri" pitchFamily="34" charset="0"/>
            </a:endParaRPr>
          </a:p>
        </p:txBody>
      </p:sp>
      <p:sp>
        <p:nvSpPr>
          <p:cNvPr id="9" name="Title 1"/>
          <p:cNvSpPr txBox="1">
            <a:spLocks/>
          </p:cNvSpPr>
          <p:nvPr/>
        </p:nvSpPr>
        <p:spPr>
          <a:xfrm>
            <a:off x="395536" y="506251"/>
            <a:ext cx="8229600" cy="123941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pPr algn="ctr"/>
            <a:endParaRPr lang="ro-RO" dirty="0" smtClean="0">
              <a:solidFill>
                <a:srgbClr val="1F4AA1"/>
              </a:solidFill>
              <a:latin typeface="Calibri" pitchFamily="34" charset="0"/>
              <a:cs typeface="Calibri" pitchFamily="34" charset="0"/>
            </a:endParaRPr>
          </a:p>
          <a:p>
            <a:pPr algn="ctr"/>
            <a:r>
              <a:rPr lang="ro-RO" b="1" dirty="0" smtClean="0">
                <a:solidFill>
                  <a:srgbClr val="1F4AA1"/>
                </a:solidFill>
                <a:latin typeface="Calibri" pitchFamily="34" charset="0"/>
                <a:cs typeface="Arial" pitchFamily="34" charset="0"/>
              </a:rPr>
              <a:t>Măsuri selectate și alocări financiare</a:t>
            </a:r>
            <a:r>
              <a:rPr lang="ro-RO" b="1" dirty="0">
                <a:solidFill>
                  <a:prstClr val="black"/>
                </a:solidFill>
                <a:latin typeface="Calibri" pitchFamily="34" charset="0"/>
                <a:cs typeface="Arial" pitchFamily="34" charset="0"/>
              </a:rPr>
              <a:t/>
            </a:r>
            <a:br>
              <a:rPr lang="ro-RO" b="1" dirty="0">
                <a:solidFill>
                  <a:prstClr val="black"/>
                </a:solidFill>
                <a:latin typeface="Calibri" pitchFamily="34" charset="0"/>
                <a:cs typeface="Arial" pitchFamily="34" charset="0"/>
              </a:rPr>
            </a:br>
            <a:endParaRPr lang="ro-RO" b="1" dirty="0">
              <a:solidFill>
                <a:prstClr val="black"/>
              </a:solidFill>
              <a:latin typeface="Calibri" pitchFamily="34" charset="0"/>
              <a:cs typeface="Calibri" pitchFamily="34" charset="0"/>
            </a:endParaRPr>
          </a:p>
        </p:txBody>
      </p:sp>
      <p:pic>
        <p:nvPicPr>
          <p:cNvPr id="7" name="Picture 2" descr="C:\Users\simona.nimu\Desktop\logo PNDR_nou.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64289" y="521533"/>
            <a:ext cx="1368151" cy="1035259"/>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xmlns="" val="1999536391"/>
              </p:ext>
            </p:extLst>
          </p:nvPr>
        </p:nvGraphicFramePr>
        <p:xfrm>
          <a:off x="395536" y="1585274"/>
          <a:ext cx="7848873" cy="5065795"/>
        </p:xfrm>
        <a:graphic>
          <a:graphicData uri="http://schemas.openxmlformats.org/drawingml/2006/table">
            <a:tbl>
              <a:tblPr/>
              <a:tblGrid>
                <a:gridCol w="448506"/>
                <a:gridCol w="4160006"/>
                <a:gridCol w="360040"/>
                <a:gridCol w="936104"/>
                <a:gridCol w="792088"/>
                <a:gridCol w="1152129"/>
              </a:tblGrid>
              <a:tr h="224943">
                <a:tc rowSpan="2">
                  <a:txBody>
                    <a:bodyPr/>
                    <a:lstStyle/>
                    <a:p>
                      <a:pPr algn="ctr" fontAlgn="ctr"/>
                      <a:r>
                        <a:rPr lang="ro-RO" sz="1050" b="1" i="1" u="none" strike="noStrike" dirty="0">
                          <a:solidFill>
                            <a:srgbClr val="000000"/>
                          </a:solidFill>
                          <a:effectLst/>
                          <a:latin typeface="Calibri" pitchFamily="34" charset="0"/>
                          <a:cs typeface="Calibri" pitchFamily="34" charset="0"/>
                        </a:rPr>
                        <a:t>3</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l" fontAlgn="ctr"/>
                      <a:r>
                        <a:rPr lang="it-IT" sz="1100" b="1" i="0" u="none" strike="noStrike" dirty="0">
                          <a:solidFill>
                            <a:srgbClr val="000000"/>
                          </a:solidFill>
                          <a:effectLst/>
                          <a:latin typeface="Calibri" panose="020F0502020204030204" pitchFamily="34" charset="0"/>
                          <a:cs typeface="Times New Roman" panose="02020603050405020304" pitchFamily="18" charset="0"/>
                        </a:rPr>
                        <a:t>Grupuri de producători(măsura sub-program pomicol), din care:</a:t>
                      </a:r>
                      <a:r>
                        <a:rPr lang="it-IT" sz="1100" b="1" i="0" u="none" strike="noStrike" dirty="0">
                          <a:solidFill>
                            <a:srgbClr val="FF0000"/>
                          </a:solidFill>
                          <a:effectLst/>
                          <a:latin typeface="Calibri" panose="020F0502020204030204" pitchFamily="34" charset="0"/>
                          <a:cs typeface="Times New Roman" panose="02020603050405020304" pitchFamily="18" charset="0"/>
                        </a:rPr>
                        <a:t>           </a:t>
                      </a:r>
                      <a:endParaRPr lang="it-IT" sz="1100" b="1" i="0" u="none" strike="noStrike" dirty="0">
                        <a:solidFill>
                          <a:srgbClr val="000000"/>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100" b="1" i="0" u="none" strike="noStrike" dirty="0">
                          <a:solidFill>
                            <a:srgbClr val="000000"/>
                          </a:solidFill>
                          <a:effectLst/>
                          <a:latin typeface="Calibri" panose="020F0502020204030204" pitchFamily="34" charset="0"/>
                          <a:cs typeface="Times New Roman" panose="02020603050405020304" pitchFamily="18" charset="0"/>
                        </a:rPr>
                        <a:t>M 9</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100" b="1" i="0" u="none" strike="noStrike" dirty="0" smtClean="0">
                          <a:solidFill>
                            <a:schemeClr val="tx1"/>
                          </a:solidFill>
                          <a:effectLst/>
                          <a:latin typeface="Calibri" panose="020F0502020204030204" pitchFamily="34" charset="0"/>
                          <a:cs typeface="Times New Roman" panose="02020603050405020304" pitchFamily="18" charset="0"/>
                        </a:rPr>
                        <a:t>8,00</a:t>
                      </a:r>
                      <a:endParaRPr lang="ro-RO" sz="110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100" b="1" i="0" u="none" strike="noStrike" dirty="0" smtClean="0">
                          <a:solidFill>
                            <a:schemeClr val="tx1"/>
                          </a:solidFill>
                          <a:effectLst/>
                          <a:latin typeface="Calibri" panose="020F0502020204030204" pitchFamily="34" charset="0"/>
                          <a:cs typeface="Times New Roman" panose="02020603050405020304" pitchFamily="18" charset="0"/>
                        </a:rPr>
                        <a:t>0,92</a:t>
                      </a:r>
                      <a:endParaRPr lang="ro-RO" sz="110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100" b="1" i="0" u="none" strike="noStrike" dirty="0" smtClean="0">
                          <a:solidFill>
                            <a:schemeClr val="tx1"/>
                          </a:solidFill>
                          <a:effectLst/>
                          <a:latin typeface="Calibri" panose="020F0502020204030204" pitchFamily="34" charset="0"/>
                          <a:cs typeface="Times New Roman" panose="02020603050405020304" pitchFamily="18" charset="0"/>
                        </a:rPr>
                        <a:t>8,92</a:t>
                      </a:r>
                      <a:endParaRPr lang="ro-RO" sz="110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r>
              <a:tr h="207105">
                <a:tc vMerge="1">
                  <a:txBody>
                    <a:bodyPr/>
                    <a:lstStyle/>
                    <a:p>
                      <a:endParaRPr lang="ro-RO"/>
                    </a:p>
                  </a:txBody>
                  <a:tcPr/>
                </a:tc>
                <a:tc>
                  <a:txBody>
                    <a:bodyPr/>
                    <a:lstStyle/>
                    <a:p>
                      <a:pPr algn="r" fontAlgn="ctr"/>
                      <a:r>
                        <a:rPr lang="vi-VN" sz="1050" b="0" i="0" u="none" strike="noStrike" dirty="0">
                          <a:solidFill>
                            <a:srgbClr val="000000"/>
                          </a:solidFill>
                          <a:effectLst/>
                          <a:latin typeface="Calibri" panose="020F0502020204030204" pitchFamily="34" charset="0"/>
                          <a:cs typeface="Times New Roman" panose="02020603050405020304" pitchFamily="18" charset="0"/>
                        </a:rPr>
                        <a:t>      </a:t>
                      </a:r>
                      <a:r>
                        <a:rPr lang="vi-VN" sz="1050" b="0" i="0" u="none" strike="noStrike" dirty="0" smtClean="0">
                          <a:solidFill>
                            <a:srgbClr val="000000"/>
                          </a:solidFill>
                          <a:effectLst/>
                          <a:latin typeface="Calibri" panose="020F0502020204030204" pitchFamily="34" charset="0"/>
                          <a:cs typeface="Times New Roman" panose="02020603050405020304" pitchFamily="18" charset="0"/>
                        </a:rPr>
                        <a:t> </a:t>
                      </a:r>
                      <a:r>
                        <a:rPr lang="vi-VN" sz="1050" b="0" i="0" u="none" strike="noStrike" dirty="0">
                          <a:solidFill>
                            <a:srgbClr val="000000"/>
                          </a:solidFill>
                          <a:effectLst/>
                          <a:latin typeface="Calibri" panose="020F0502020204030204" pitchFamily="34" charset="0"/>
                          <a:cs typeface="Times New Roman" panose="02020603050405020304" pitchFamily="18" charset="0"/>
                        </a:rPr>
                        <a:t>angajamentele Grupuri de producatori,  în derulare,  din PNDR 2007-2013 </a:t>
                      </a:r>
                      <a:r>
                        <a:rPr lang="vi-VN" sz="1050" b="0" i="0" u="none" strike="noStrike" dirty="0" smtClean="0">
                          <a:solidFill>
                            <a:srgbClr val="000000"/>
                          </a:solidFill>
                          <a:effectLst/>
                          <a:latin typeface="Calibri" panose="020F0502020204030204" pitchFamily="34" charset="0"/>
                          <a:cs typeface="Times New Roman" panose="02020603050405020304" pitchFamily="18" charset="0"/>
                        </a:rPr>
                        <a:t>                </a:t>
                      </a:r>
                      <a:endParaRPr lang="vi-VN" sz="1050" b="0" i="0" u="none" strike="noStrike" dirty="0">
                        <a:solidFill>
                          <a:srgbClr val="000000"/>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a:solidFill>
                            <a:srgbClr val="000000"/>
                          </a:solidFill>
                          <a:effectLst/>
                          <a:latin typeface="Calibri" panose="020F0502020204030204" pitchFamily="34" charset="0"/>
                          <a:cs typeface="Times New Roman" panose="02020603050405020304" pitchFamily="18" charset="0"/>
                        </a:rPr>
                        <a:t> </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3,00</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0,35</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3,35</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74042">
                <a:tc>
                  <a:txBody>
                    <a:bodyPr/>
                    <a:lstStyle/>
                    <a:p>
                      <a:pPr algn="ctr" fontAlgn="ctr"/>
                      <a:r>
                        <a:rPr lang="ro-RO" sz="1050" b="1" i="1" u="none" strike="noStrike" dirty="0">
                          <a:solidFill>
                            <a:srgbClr val="000000"/>
                          </a:solidFill>
                          <a:effectLst/>
                          <a:latin typeface="Calibri" pitchFamily="34" charset="0"/>
                          <a:cs typeface="Calibri" pitchFamily="34" charset="0"/>
                        </a:rPr>
                        <a:t>4</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l" fontAlgn="ctr"/>
                      <a:r>
                        <a:rPr lang="vi-VN" sz="1050" b="1" i="0" u="none" strike="noStrike" dirty="0">
                          <a:solidFill>
                            <a:srgbClr val="000000"/>
                          </a:solidFill>
                          <a:effectLst/>
                          <a:latin typeface="Calibri" panose="020F0502020204030204" pitchFamily="34" charset="0"/>
                          <a:cs typeface="Times New Roman" panose="02020603050405020304" pitchFamily="18" charset="0"/>
                        </a:rPr>
                        <a:t>Servicii de bază și reînnoirea </a:t>
                      </a:r>
                      <a:br>
                        <a:rPr lang="vi-VN" sz="1050" b="1" i="0" u="none" strike="noStrike" dirty="0">
                          <a:solidFill>
                            <a:srgbClr val="000000"/>
                          </a:solidFill>
                          <a:effectLst/>
                          <a:latin typeface="Calibri" panose="020F0502020204030204" pitchFamily="34" charset="0"/>
                          <a:cs typeface="Times New Roman" panose="02020603050405020304" pitchFamily="18" charset="0"/>
                        </a:rPr>
                      </a:br>
                      <a:r>
                        <a:rPr lang="vi-VN" sz="1050" b="1" i="0" u="none" strike="noStrike" dirty="0">
                          <a:solidFill>
                            <a:srgbClr val="000000"/>
                          </a:solidFill>
                          <a:effectLst/>
                          <a:latin typeface="Calibri" panose="020F0502020204030204" pitchFamily="34" charset="0"/>
                          <a:cs typeface="Times New Roman" panose="02020603050405020304" pitchFamily="18" charset="0"/>
                        </a:rPr>
                        <a:t>satelor în zonele rurale                                                                                </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b"/>
                      <a:r>
                        <a:rPr lang="ro-RO" sz="1050" b="1" i="0" u="none" strike="noStrike" dirty="0">
                          <a:solidFill>
                            <a:srgbClr val="000000"/>
                          </a:solidFill>
                          <a:effectLst/>
                          <a:latin typeface="Calibri" panose="020F0502020204030204" pitchFamily="34" charset="0"/>
                          <a:cs typeface="Times New Roman" panose="02020603050405020304" pitchFamily="18" charset="0"/>
                        </a:rPr>
                        <a:t>M 7</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1</a:t>
                      </a:r>
                      <a:r>
                        <a:rPr lang="en-US" sz="1050" b="1" i="0" u="none" strike="noStrike" dirty="0" smtClean="0">
                          <a:solidFill>
                            <a:schemeClr val="tx1"/>
                          </a:solidFill>
                          <a:effectLst/>
                          <a:latin typeface="Calibri" panose="020F0502020204030204" pitchFamily="34" charset="0"/>
                          <a:cs typeface="Times New Roman" panose="02020603050405020304" pitchFamily="18" charset="0"/>
                        </a:rPr>
                        <a:t>.</a:t>
                      </a:r>
                      <a:r>
                        <a:rPr lang="ro-RO" sz="1050" b="1" i="0" u="none" strike="noStrike" dirty="0" smtClean="0">
                          <a:solidFill>
                            <a:schemeClr val="tx1"/>
                          </a:solidFill>
                          <a:effectLst/>
                          <a:latin typeface="Calibri" panose="020F0502020204030204" pitchFamily="34" charset="0"/>
                          <a:cs typeface="Times New Roman" panose="02020603050405020304" pitchFamily="18" charset="0"/>
                        </a:rPr>
                        <a:t>100,60</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197,33</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1.297,93</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r>
              <a:tr h="224943">
                <a:tc>
                  <a:txBody>
                    <a:bodyPr/>
                    <a:lstStyle/>
                    <a:p>
                      <a:pPr algn="ctr" fontAlgn="ctr"/>
                      <a:r>
                        <a:rPr lang="ro-RO" sz="1050" b="1" i="1" u="none" strike="noStrike">
                          <a:solidFill>
                            <a:srgbClr val="000000"/>
                          </a:solidFill>
                          <a:effectLst/>
                          <a:latin typeface="Calibri" pitchFamily="34" charset="0"/>
                          <a:cs typeface="Calibri" pitchFamily="34" charset="0"/>
                        </a:rPr>
                        <a:t>5</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l" fontAlgn="ctr"/>
                      <a:r>
                        <a:rPr lang="ro-RO" sz="1050" b="1" i="0" u="none" strike="noStrike" dirty="0">
                          <a:solidFill>
                            <a:srgbClr val="000000"/>
                          </a:solidFill>
                          <a:effectLst/>
                          <a:latin typeface="Calibri" panose="020F0502020204030204" pitchFamily="34" charset="0"/>
                          <a:cs typeface="Times New Roman" panose="02020603050405020304" pitchFamily="18" charset="0"/>
                        </a:rPr>
                        <a:t>Servicii de consiliere                                                                                   </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b"/>
                      <a:r>
                        <a:rPr lang="ro-RO" sz="1050" b="1" i="0" u="none" strike="noStrike" dirty="0">
                          <a:solidFill>
                            <a:srgbClr val="000000"/>
                          </a:solidFill>
                          <a:effectLst/>
                          <a:latin typeface="Calibri" panose="020F0502020204030204" pitchFamily="34" charset="0"/>
                          <a:cs typeface="Times New Roman" panose="02020603050405020304" pitchFamily="18" charset="0"/>
                        </a:rPr>
                        <a:t>M 2</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50,39</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8,90</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b"/>
                      <a:r>
                        <a:rPr lang="ro-RO" sz="1050" b="1" i="0" u="none" strike="noStrike" dirty="0" smtClean="0">
                          <a:solidFill>
                            <a:schemeClr val="tx1"/>
                          </a:solidFill>
                          <a:effectLst/>
                          <a:latin typeface="Calibri" panose="020F0502020204030204" pitchFamily="34" charset="0"/>
                          <a:cs typeface="Times New Roman" panose="02020603050405020304" pitchFamily="18" charset="0"/>
                        </a:rPr>
                        <a:t>59,29</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r>
              <a:tr h="334559">
                <a:tc>
                  <a:txBody>
                    <a:bodyPr/>
                    <a:lstStyle/>
                    <a:p>
                      <a:pPr algn="ctr" fontAlgn="ctr"/>
                      <a:r>
                        <a:rPr lang="ro-RO" sz="1050" b="1" i="1" u="none" strike="noStrike">
                          <a:solidFill>
                            <a:srgbClr val="000000"/>
                          </a:solidFill>
                          <a:effectLst/>
                          <a:latin typeface="Calibri" pitchFamily="34" charset="0"/>
                          <a:cs typeface="Calibri" pitchFamily="34" charset="0"/>
                        </a:rPr>
                        <a:t>6</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l" fontAlgn="t"/>
                      <a:r>
                        <a:rPr lang="ro-RO" sz="1050" b="1" i="0" u="none" strike="noStrike" dirty="0">
                          <a:solidFill>
                            <a:srgbClr val="000000"/>
                          </a:solidFill>
                          <a:effectLst/>
                          <a:latin typeface="Calibri" panose="020F0502020204030204" pitchFamily="34" charset="0"/>
                          <a:cs typeface="Times New Roman" panose="02020603050405020304" pitchFamily="18" charset="0"/>
                        </a:rPr>
                        <a:t>Transfer de cunoștințe și acțiuni de informare  </a:t>
                      </a:r>
                      <a:br>
                        <a:rPr lang="ro-RO" sz="1050" b="1" i="0" u="none" strike="noStrike" dirty="0">
                          <a:solidFill>
                            <a:srgbClr val="000000"/>
                          </a:solidFill>
                          <a:effectLst/>
                          <a:latin typeface="Calibri" panose="020F0502020204030204" pitchFamily="34" charset="0"/>
                          <a:cs typeface="Times New Roman" panose="02020603050405020304" pitchFamily="18" charset="0"/>
                        </a:rPr>
                      </a:br>
                      <a:r>
                        <a:rPr lang="ro-RO" sz="1050" b="1" i="0" u="none" strike="noStrike" dirty="0">
                          <a:solidFill>
                            <a:srgbClr val="000000"/>
                          </a:solidFill>
                          <a:effectLst/>
                          <a:latin typeface="Calibri" panose="020F0502020204030204" pitchFamily="34" charset="0"/>
                          <a:cs typeface="Times New Roman" panose="02020603050405020304" pitchFamily="18" charset="0"/>
                        </a:rPr>
                        <a:t>                                                                             </a:t>
                      </a:r>
                    </a:p>
                  </a:txBody>
                  <a:tcPr marL="5709" marR="5709" marT="570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a:solidFill>
                            <a:srgbClr val="000000"/>
                          </a:solidFill>
                          <a:effectLst/>
                          <a:latin typeface="Calibri" panose="020F0502020204030204" pitchFamily="34" charset="0"/>
                          <a:cs typeface="Times New Roman" panose="02020603050405020304" pitchFamily="18" charset="0"/>
                        </a:rPr>
                        <a:t>M 1</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50,39</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5,60</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b"/>
                      <a:r>
                        <a:rPr lang="ro-RO" sz="1050" b="1" i="0" u="none" strike="noStrike" dirty="0" smtClean="0">
                          <a:solidFill>
                            <a:schemeClr val="tx1"/>
                          </a:solidFill>
                          <a:effectLst/>
                          <a:latin typeface="Calibri" panose="020F0502020204030204" pitchFamily="34" charset="0"/>
                          <a:cs typeface="Times New Roman" panose="02020603050405020304" pitchFamily="18" charset="0"/>
                        </a:rPr>
                        <a:t>55,98</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r>
              <a:tr h="282117">
                <a:tc gridSpan="2">
                  <a:txBody>
                    <a:bodyPr/>
                    <a:lstStyle/>
                    <a:p>
                      <a:pPr algn="ctr" fontAlgn="b"/>
                      <a:r>
                        <a:rPr lang="vi-VN" sz="1050" b="1" i="0" u="none" strike="noStrike" dirty="0">
                          <a:solidFill>
                            <a:srgbClr val="000000"/>
                          </a:solidFill>
                          <a:effectLst/>
                          <a:latin typeface="Calibri" panose="020F0502020204030204" pitchFamily="34" charset="0"/>
                          <a:cs typeface="Times New Roman" panose="02020603050405020304" pitchFamily="18" charset="0"/>
                        </a:rPr>
                        <a:t>Măsuri mediu și climă  </a:t>
                      </a:r>
                      <a:r>
                        <a:rPr lang="vi-VN" sz="1050" b="0" i="0" u="none" strike="noStrike" dirty="0" smtClean="0">
                          <a:solidFill>
                            <a:srgbClr val="000000"/>
                          </a:solidFill>
                          <a:effectLst/>
                          <a:latin typeface="Calibri" panose="020F0502020204030204" pitchFamily="34" charset="0"/>
                          <a:cs typeface="Times New Roman" panose="02020603050405020304" pitchFamily="18" charset="0"/>
                        </a:rPr>
                        <a:t>din </a:t>
                      </a:r>
                      <a:r>
                        <a:rPr lang="vi-VN" sz="1050" b="0" i="0" u="none" strike="noStrike" dirty="0">
                          <a:solidFill>
                            <a:srgbClr val="000000"/>
                          </a:solidFill>
                          <a:effectLst/>
                          <a:latin typeface="Calibri" panose="020F0502020204030204" pitchFamily="34" charset="0"/>
                          <a:cs typeface="Times New Roman" panose="02020603050405020304" pitchFamily="18" charset="0"/>
                        </a:rPr>
                        <a:t>care</a:t>
                      </a:r>
                      <a:r>
                        <a:rPr lang="vi-VN" sz="1050" b="1" i="0" u="none" strike="noStrike" dirty="0">
                          <a:solidFill>
                            <a:srgbClr val="000000"/>
                          </a:solidFill>
                          <a:effectLst/>
                          <a:latin typeface="Calibri" panose="020F0502020204030204" pitchFamily="34" charset="0"/>
                          <a:cs typeface="Times New Roman" panose="02020603050405020304" pitchFamily="18" charset="0"/>
                        </a:rPr>
                        <a:t>:</a:t>
                      </a:r>
                    </a:p>
                  </a:txBody>
                  <a:tcPr marL="5709" marR="5709" marT="57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hMerge="1">
                  <a:txBody>
                    <a:bodyPr/>
                    <a:lstStyle/>
                    <a:p>
                      <a:endParaRPr lang="ro-RO"/>
                    </a:p>
                  </a:txBody>
                  <a:tcPr/>
                </a:tc>
                <a:tc>
                  <a:txBody>
                    <a:bodyPr/>
                    <a:lstStyle/>
                    <a:p>
                      <a:pPr algn="ctr" fontAlgn="b"/>
                      <a:r>
                        <a:rPr lang="ro-RO" sz="1050" b="1" i="0" u="none" strike="noStrike" dirty="0">
                          <a:solidFill>
                            <a:srgbClr val="000000"/>
                          </a:solidFill>
                          <a:effectLst/>
                          <a:latin typeface="Calibri" panose="020F0502020204030204" pitchFamily="34" charset="0"/>
                          <a:cs typeface="Times New Roman" panose="02020603050405020304" pitchFamily="18" charset="0"/>
                        </a:rPr>
                        <a:t> </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2</a:t>
                      </a:r>
                      <a:r>
                        <a:rPr lang="en-US" sz="1050" b="1" i="0" u="none" strike="noStrike" dirty="0" smtClean="0">
                          <a:solidFill>
                            <a:schemeClr val="tx1"/>
                          </a:solidFill>
                          <a:effectLst/>
                          <a:latin typeface="Calibri" panose="020F0502020204030204" pitchFamily="34" charset="0"/>
                          <a:cs typeface="Times New Roman" panose="02020603050405020304" pitchFamily="18" charset="0"/>
                        </a:rPr>
                        <a:t>.</a:t>
                      </a:r>
                      <a:r>
                        <a:rPr lang="ro-RO" sz="1050" b="1" i="0" u="none" strike="noStrike" dirty="0" smtClean="0">
                          <a:solidFill>
                            <a:schemeClr val="tx1"/>
                          </a:solidFill>
                          <a:effectLst/>
                          <a:latin typeface="Calibri" panose="020F0502020204030204" pitchFamily="34" charset="0"/>
                          <a:cs typeface="Times New Roman" panose="02020603050405020304" pitchFamily="18" charset="0"/>
                        </a:rPr>
                        <a:t>387,14</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421,26</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b"/>
                      <a:r>
                        <a:rPr lang="ro-RO" sz="1050" b="1" i="0" u="none" strike="noStrike" dirty="0" smtClean="0">
                          <a:solidFill>
                            <a:schemeClr val="tx1"/>
                          </a:solidFill>
                          <a:effectLst/>
                          <a:latin typeface="Calibri" panose="020F0502020204030204" pitchFamily="34" charset="0"/>
                          <a:cs typeface="Times New Roman" panose="02020603050405020304" pitchFamily="18" charset="0"/>
                        </a:rPr>
                        <a:t>2.808,40</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r>
              <a:tr h="245496">
                <a:tc>
                  <a:txBody>
                    <a:bodyPr/>
                    <a:lstStyle/>
                    <a:p>
                      <a:pPr algn="ctr" fontAlgn="ctr"/>
                      <a:r>
                        <a:rPr lang="ro-RO" sz="1050" b="1" i="1" u="none" strike="noStrike" dirty="0">
                          <a:solidFill>
                            <a:srgbClr val="000000"/>
                          </a:solidFill>
                          <a:effectLst/>
                          <a:latin typeface="Calibri" pitchFamily="34" charset="0"/>
                          <a:cs typeface="Calibri" pitchFamily="34" charset="0"/>
                        </a:rPr>
                        <a:t>7</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vi-VN" sz="1050" b="0" i="0" u="none" strike="noStrike" dirty="0">
                          <a:solidFill>
                            <a:srgbClr val="000000"/>
                          </a:solidFill>
                          <a:effectLst/>
                          <a:latin typeface="Calibri" panose="020F0502020204030204" pitchFamily="34" charset="0"/>
                          <a:cs typeface="Times New Roman" panose="02020603050405020304" pitchFamily="18" charset="0"/>
                        </a:rPr>
                        <a:t>Împădurirea și crearea de suprafețe împădurite si perdele </a:t>
                      </a:r>
                      <a:r>
                        <a:rPr lang="vi-VN" sz="1050" b="0" i="0" u="none" strike="noStrike" dirty="0" smtClean="0">
                          <a:solidFill>
                            <a:srgbClr val="000000"/>
                          </a:solidFill>
                          <a:effectLst/>
                          <a:latin typeface="Calibri" panose="020F0502020204030204" pitchFamily="34" charset="0"/>
                          <a:cs typeface="Times New Roman" panose="02020603050405020304" pitchFamily="18" charset="0"/>
                        </a:rPr>
                        <a:t>forestiere                                                 </a:t>
                      </a:r>
                      <a:endParaRPr lang="vi-VN" sz="1050" b="0" i="0" u="none" strike="noStrike" dirty="0">
                        <a:solidFill>
                          <a:srgbClr val="000000"/>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a:solidFill>
                            <a:srgbClr val="000000"/>
                          </a:solidFill>
                          <a:effectLst/>
                          <a:latin typeface="Calibri" panose="020F0502020204030204" pitchFamily="34" charset="0"/>
                          <a:cs typeface="Times New Roman" panose="02020603050405020304" pitchFamily="18" charset="0"/>
                        </a:rPr>
                        <a:t>M 8</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105,70</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18,65</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124,35</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71276">
                <a:tc rowSpan="2">
                  <a:txBody>
                    <a:bodyPr/>
                    <a:lstStyle/>
                    <a:p>
                      <a:pPr algn="ctr" fontAlgn="ctr"/>
                      <a:r>
                        <a:rPr lang="ro-RO" sz="1050" b="1" i="1" u="none" strike="noStrike" dirty="0">
                          <a:solidFill>
                            <a:srgbClr val="000000"/>
                          </a:solidFill>
                          <a:effectLst/>
                          <a:latin typeface="Calibri" pitchFamily="34" charset="0"/>
                          <a:cs typeface="Calibri" pitchFamily="34" charset="0"/>
                        </a:rPr>
                        <a:t>8</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vi-VN" sz="1050" b="0" i="0" u="none" strike="noStrike" dirty="0">
                          <a:solidFill>
                            <a:srgbClr val="000000"/>
                          </a:solidFill>
                          <a:effectLst/>
                          <a:latin typeface="Calibri" panose="020F0502020204030204" pitchFamily="34" charset="0"/>
                          <a:cs typeface="Times New Roman" panose="02020603050405020304" pitchFamily="18" charset="0"/>
                        </a:rPr>
                        <a:t> Agromediu și climă </a:t>
                      </a:r>
                      <a:r>
                        <a:rPr lang="vi-VN" sz="1050" b="0" i="0" u="none" strike="noStrike" dirty="0" smtClean="0">
                          <a:solidFill>
                            <a:srgbClr val="000000"/>
                          </a:solidFill>
                          <a:effectLst/>
                          <a:latin typeface="Calibri" panose="020F0502020204030204" pitchFamily="34" charset="0"/>
                          <a:cs typeface="Times New Roman" panose="02020603050405020304" pitchFamily="18" charset="0"/>
                        </a:rPr>
                        <a:t> </a:t>
                      </a:r>
                      <a:r>
                        <a:rPr lang="vi-VN" sz="1050" b="0" i="0" u="none" strike="noStrike" dirty="0">
                          <a:solidFill>
                            <a:srgbClr val="000000"/>
                          </a:solidFill>
                          <a:effectLst/>
                          <a:latin typeface="Calibri" panose="020F0502020204030204" pitchFamily="34" charset="0"/>
                          <a:cs typeface="Times New Roman" panose="02020603050405020304" pitchFamily="18" charset="0"/>
                        </a:rPr>
                        <a:t>, din care:                                                                                </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a:solidFill>
                            <a:srgbClr val="000000"/>
                          </a:solidFill>
                          <a:effectLst/>
                          <a:latin typeface="Calibri" panose="020F0502020204030204" pitchFamily="34" charset="0"/>
                          <a:cs typeface="Times New Roman" panose="02020603050405020304" pitchFamily="18" charset="0"/>
                        </a:rPr>
                        <a:t>M 10</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849,97</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149,99</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999,96</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02818">
                <a:tc vMerge="1">
                  <a:txBody>
                    <a:bodyPr/>
                    <a:lstStyle/>
                    <a:p>
                      <a:endParaRPr lang="ro-RO"/>
                    </a:p>
                  </a:txBody>
                  <a:tcPr/>
                </a:tc>
                <a:tc>
                  <a:txBody>
                    <a:bodyPr/>
                    <a:lstStyle/>
                    <a:p>
                      <a:pPr algn="l" fontAlgn="ctr"/>
                      <a:r>
                        <a:rPr lang="pt-BR" sz="1050" b="0" i="0" u="none" strike="noStrike" dirty="0">
                          <a:solidFill>
                            <a:srgbClr val="000000"/>
                          </a:solidFill>
                          <a:effectLst/>
                          <a:latin typeface="Calibri" panose="020F0502020204030204" pitchFamily="34" charset="0"/>
                          <a:cs typeface="Times New Roman" panose="02020603050405020304" pitchFamily="18" charset="0"/>
                        </a:rPr>
                        <a:t>angajamente Agromediu (M214</a:t>
                      </a:r>
                      <a:r>
                        <a:rPr lang="pt-BR" sz="1050" b="0" i="0" u="none" strike="noStrike" dirty="0" smtClean="0">
                          <a:solidFill>
                            <a:srgbClr val="000000"/>
                          </a:solidFill>
                          <a:effectLst/>
                          <a:latin typeface="Calibri" panose="020F0502020204030204" pitchFamily="34" charset="0"/>
                          <a:cs typeface="Times New Roman" panose="02020603050405020304" pitchFamily="18" charset="0"/>
                        </a:rPr>
                        <a:t>) (</a:t>
                      </a:r>
                      <a:r>
                        <a:rPr lang="pt-BR" sz="1050" b="0" i="0" u="none" strike="noStrike" dirty="0">
                          <a:solidFill>
                            <a:srgbClr val="000000"/>
                          </a:solidFill>
                          <a:effectLst/>
                          <a:latin typeface="Calibri" panose="020F0502020204030204" pitchFamily="34" charset="0"/>
                          <a:cs typeface="Times New Roman" panose="02020603050405020304" pitchFamily="18" charset="0"/>
                        </a:rPr>
                        <a:t>valoare estimativă)</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a:solidFill>
                            <a:srgbClr val="000000"/>
                          </a:solidFill>
                          <a:effectLst/>
                          <a:latin typeface="Calibri" panose="020F0502020204030204" pitchFamily="34" charset="0"/>
                          <a:cs typeface="Times New Roman" panose="02020603050405020304" pitchFamily="18" charset="0"/>
                        </a:rPr>
                        <a:t> </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a:solidFill>
                            <a:schemeClr val="tx1"/>
                          </a:solidFill>
                          <a:effectLst/>
                          <a:latin typeface="Calibri" panose="020F0502020204030204" pitchFamily="34" charset="0"/>
                          <a:cs typeface="Times New Roman" panose="02020603050405020304" pitchFamily="18" charset="0"/>
                        </a:rPr>
                        <a:t>397,9112</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a:solidFill>
                            <a:schemeClr val="tx1"/>
                          </a:solidFill>
                          <a:effectLst/>
                          <a:latin typeface="Calibri" panose="020F0502020204030204" pitchFamily="34" charset="0"/>
                          <a:cs typeface="Times New Roman" panose="02020603050405020304" pitchFamily="18" charset="0"/>
                        </a:rPr>
                        <a:t>70,2196</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a:solidFill>
                            <a:schemeClr val="tx1"/>
                          </a:solidFill>
                          <a:effectLst/>
                          <a:latin typeface="Calibri" panose="020F0502020204030204" pitchFamily="34" charset="0"/>
                          <a:cs typeface="Times New Roman" panose="02020603050405020304" pitchFamily="18" charset="0"/>
                        </a:rPr>
                        <a:t>468,1308</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25602">
                <a:tc>
                  <a:txBody>
                    <a:bodyPr/>
                    <a:lstStyle/>
                    <a:p>
                      <a:pPr algn="ctr" fontAlgn="ctr"/>
                      <a:r>
                        <a:rPr lang="ro-RO" sz="1050" b="1" i="1" u="none" strike="noStrike">
                          <a:solidFill>
                            <a:srgbClr val="000000"/>
                          </a:solidFill>
                          <a:effectLst/>
                          <a:latin typeface="Calibri" pitchFamily="34" charset="0"/>
                          <a:cs typeface="Calibri" pitchFamily="34" charset="0"/>
                        </a:rPr>
                        <a:t>9</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vi-VN" sz="1050" b="0" i="0" u="none" strike="noStrike" dirty="0">
                          <a:solidFill>
                            <a:srgbClr val="000000"/>
                          </a:solidFill>
                          <a:effectLst/>
                          <a:latin typeface="Calibri" panose="020F0502020204030204" pitchFamily="34" charset="0"/>
                          <a:cs typeface="Times New Roman" panose="02020603050405020304" pitchFamily="18" charset="0"/>
                        </a:rPr>
                        <a:t> Agricultura </a:t>
                      </a:r>
                      <a:r>
                        <a:rPr lang="vi-VN" sz="1050" b="0" i="0" u="none" strike="noStrike" dirty="0" smtClean="0">
                          <a:solidFill>
                            <a:srgbClr val="000000"/>
                          </a:solidFill>
                          <a:effectLst/>
                          <a:latin typeface="Calibri" panose="020F0502020204030204" pitchFamily="34" charset="0"/>
                          <a:cs typeface="Times New Roman" panose="02020603050405020304" pitchFamily="18" charset="0"/>
                        </a:rPr>
                        <a:t>ecologică                                                                     </a:t>
                      </a:r>
                      <a:endParaRPr lang="vi-VN" sz="1050" b="0" i="0" u="none" strike="noStrike" dirty="0">
                        <a:solidFill>
                          <a:srgbClr val="000000"/>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a:solidFill>
                            <a:srgbClr val="000000"/>
                          </a:solidFill>
                          <a:effectLst/>
                          <a:latin typeface="Calibri" panose="020F0502020204030204" pitchFamily="34" charset="0"/>
                          <a:cs typeface="Times New Roman" panose="02020603050405020304" pitchFamily="18" charset="0"/>
                        </a:rPr>
                        <a:t>M 11</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200,69</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35,42</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236,10</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4559">
                <a:tc>
                  <a:txBody>
                    <a:bodyPr/>
                    <a:lstStyle/>
                    <a:p>
                      <a:pPr algn="ctr" fontAlgn="ctr"/>
                      <a:r>
                        <a:rPr lang="ro-RO" sz="1050" b="1" i="1" u="none" strike="noStrike">
                          <a:solidFill>
                            <a:srgbClr val="000000"/>
                          </a:solidFill>
                          <a:effectLst/>
                          <a:latin typeface="Calibri" pitchFamily="34" charset="0"/>
                          <a:cs typeface="Calibri" pitchFamily="34" charset="0"/>
                        </a:rPr>
                        <a:t>10</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vi-VN" sz="1050" b="0" i="0" u="none" strike="noStrike" dirty="0">
                          <a:solidFill>
                            <a:srgbClr val="000000"/>
                          </a:solidFill>
                          <a:effectLst/>
                          <a:latin typeface="Calibri" panose="020F0502020204030204" pitchFamily="34" charset="0"/>
                          <a:cs typeface="Times New Roman" panose="02020603050405020304" pitchFamily="18" charset="0"/>
                        </a:rPr>
                        <a:t>Plati pentru  zonele care se confruntă cu constrângeri naturale sau cu alte constrângeri </a:t>
                      </a:r>
                      <a:r>
                        <a:rPr lang="vi-VN" sz="1050" b="0" i="0" u="none" strike="noStrike" dirty="0" smtClean="0">
                          <a:solidFill>
                            <a:srgbClr val="000000"/>
                          </a:solidFill>
                          <a:effectLst/>
                          <a:latin typeface="Calibri" panose="020F0502020204030204" pitchFamily="34" charset="0"/>
                          <a:cs typeface="Times New Roman" panose="02020603050405020304" pitchFamily="18" charset="0"/>
                        </a:rPr>
                        <a:t>specifice</a:t>
                      </a:r>
                      <a:endParaRPr lang="vi-VN" sz="1050" b="0" i="0" u="none" strike="noStrike" dirty="0">
                        <a:solidFill>
                          <a:srgbClr val="000000"/>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a:solidFill>
                            <a:srgbClr val="000000"/>
                          </a:solidFill>
                          <a:effectLst/>
                          <a:latin typeface="Calibri" panose="020F0502020204030204" pitchFamily="34" charset="0"/>
                          <a:cs typeface="Times New Roman" panose="02020603050405020304" pitchFamily="18" charset="0"/>
                        </a:rPr>
                        <a:t>M 13</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1130,80</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199,55</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1330,35</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25602">
                <a:tc>
                  <a:txBody>
                    <a:bodyPr/>
                    <a:lstStyle/>
                    <a:p>
                      <a:pPr algn="ctr" fontAlgn="ctr"/>
                      <a:r>
                        <a:rPr lang="ro-RO" sz="1050" b="1" i="1" u="none" strike="noStrike">
                          <a:solidFill>
                            <a:srgbClr val="000000"/>
                          </a:solidFill>
                          <a:effectLst/>
                          <a:latin typeface="Calibri" pitchFamily="34" charset="0"/>
                          <a:cs typeface="Calibri" pitchFamily="34" charset="0"/>
                        </a:rPr>
                        <a:t>11</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ro-RO" sz="1050" b="0" i="0" u="none" strike="noStrike" dirty="0" err="1">
                          <a:solidFill>
                            <a:srgbClr val="000000"/>
                          </a:solidFill>
                          <a:effectLst/>
                          <a:latin typeface="Calibri" panose="020F0502020204030204" pitchFamily="34" charset="0"/>
                          <a:cs typeface="Times New Roman" panose="02020603050405020304" pitchFamily="18" charset="0"/>
                        </a:rPr>
                        <a:t>Silvomediu</a:t>
                      </a:r>
                      <a:endParaRPr lang="ro-RO" sz="1050" b="0" i="0" u="none" strike="noStrike" dirty="0">
                        <a:solidFill>
                          <a:srgbClr val="000000"/>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a:solidFill>
                            <a:srgbClr val="000000"/>
                          </a:solidFill>
                          <a:effectLst/>
                          <a:latin typeface="Calibri" panose="020F0502020204030204" pitchFamily="34" charset="0"/>
                          <a:cs typeface="Times New Roman" panose="02020603050405020304" pitchFamily="18" charset="0"/>
                        </a:rPr>
                        <a:t>M 15</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100,00</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17,65</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117,65</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24943">
                <a:tc rowSpan="2">
                  <a:txBody>
                    <a:bodyPr/>
                    <a:lstStyle/>
                    <a:p>
                      <a:pPr algn="ctr" fontAlgn="ctr"/>
                      <a:r>
                        <a:rPr lang="ro-RO" sz="1050" b="1" i="0" u="none" strike="noStrike" dirty="0">
                          <a:solidFill>
                            <a:srgbClr val="000000"/>
                          </a:solidFill>
                          <a:effectLst/>
                          <a:latin typeface="Calibri" pitchFamily="34" charset="0"/>
                          <a:cs typeface="Calibri" pitchFamily="34" charset="0"/>
                        </a:rPr>
                        <a:t>12</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l" fontAlgn="b"/>
                      <a:r>
                        <a:rPr lang="ro-RO" sz="1050" b="1" i="0" u="none" strike="noStrike" dirty="0">
                          <a:solidFill>
                            <a:srgbClr val="000000"/>
                          </a:solidFill>
                          <a:effectLst/>
                          <a:latin typeface="Calibri" panose="020F0502020204030204" pitchFamily="34" charset="0"/>
                          <a:cs typeface="Times New Roman" panose="02020603050405020304" pitchFamily="18" charset="0"/>
                        </a:rPr>
                        <a:t>Cooperare </a:t>
                      </a:r>
                      <a:r>
                        <a:rPr lang="ro-RO" sz="1050" b="1" i="0" u="none" strike="noStrike" dirty="0" smtClean="0">
                          <a:solidFill>
                            <a:srgbClr val="000000"/>
                          </a:solidFill>
                          <a:effectLst/>
                          <a:latin typeface="Calibri" panose="020F0502020204030204" pitchFamily="34" charset="0"/>
                          <a:cs typeface="Times New Roman" panose="02020603050405020304" pitchFamily="18" charset="0"/>
                        </a:rPr>
                        <a:t> </a:t>
                      </a:r>
                      <a:r>
                        <a:rPr lang="ro-RO" sz="1050" b="1" i="0" u="none" strike="noStrike" dirty="0">
                          <a:solidFill>
                            <a:srgbClr val="000000"/>
                          </a:solidFill>
                          <a:effectLst/>
                          <a:latin typeface="Calibri" panose="020F0502020204030204" pitchFamily="34" charset="0"/>
                          <a:cs typeface="Times New Roman" panose="02020603050405020304" pitchFamily="18" charset="0"/>
                        </a:rPr>
                        <a:t>din care                                                                                              </a:t>
                      </a:r>
                    </a:p>
                  </a:txBody>
                  <a:tcPr marL="5709" marR="5709" marT="57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2C836"/>
                    </a:solidFill>
                  </a:tcPr>
                </a:tc>
                <a:tc>
                  <a:txBody>
                    <a:bodyPr/>
                    <a:lstStyle/>
                    <a:p>
                      <a:pPr algn="ctr" fontAlgn="b"/>
                      <a:r>
                        <a:rPr lang="ro-RO" sz="1050" b="1" i="0" u="none" strike="noStrike" dirty="0">
                          <a:solidFill>
                            <a:srgbClr val="000000"/>
                          </a:solidFill>
                          <a:effectLst/>
                          <a:latin typeface="Calibri" panose="020F0502020204030204" pitchFamily="34" charset="0"/>
                          <a:cs typeface="Times New Roman" panose="02020603050405020304" pitchFamily="18" charset="0"/>
                        </a:rPr>
                        <a:t>M16</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28,02</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3,11</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31,13</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r>
              <a:tr h="132392">
                <a:tc vMerge="1">
                  <a:txBody>
                    <a:bodyPr/>
                    <a:lstStyle/>
                    <a:p>
                      <a:endParaRPr lang="ro-RO"/>
                    </a:p>
                  </a:txBody>
                  <a:tcPr/>
                </a:tc>
                <a:tc>
                  <a:txBody>
                    <a:bodyPr/>
                    <a:lstStyle/>
                    <a:p>
                      <a:pPr algn="l" fontAlgn="ctr"/>
                      <a:r>
                        <a:rPr lang="ro-RO" sz="1050" b="0" i="0" u="none" strike="noStrike" dirty="0">
                          <a:solidFill>
                            <a:srgbClr val="000000"/>
                          </a:solidFill>
                          <a:effectLst/>
                          <a:latin typeface="Calibri" panose="020F0502020204030204" pitchFamily="34" charset="0"/>
                          <a:cs typeface="Times New Roman" panose="02020603050405020304" pitchFamily="18" charset="0"/>
                        </a:rPr>
                        <a:t> - sub-program pomicol</a:t>
                      </a:r>
                    </a:p>
                  </a:txBody>
                  <a:tcPr marL="5709" marR="5709" marT="570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ro-RO" sz="1050" b="1" i="0" u="none" strike="noStrike" dirty="0">
                          <a:solidFill>
                            <a:srgbClr val="0070C0"/>
                          </a:solidFill>
                          <a:effectLst/>
                          <a:latin typeface="Calibri" panose="020F0502020204030204" pitchFamily="34" charset="0"/>
                          <a:cs typeface="Times New Roman" panose="02020603050405020304" pitchFamily="18" charset="0"/>
                        </a:rPr>
                        <a:t> </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15,00</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1,67</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16,67</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24943">
                <a:tc>
                  <a:txBody>
                    <a:bodyPr/>
                    <a:lstStyle/>
                    <a:p>
                      <a:pPr algn="ctr" fontAlgn="ctr"/>
                      <a:r>
                        <a:rPr lang="ro-RO" sz="1050" b="1" i="0" u="none" strike="noStrike" dirty="0">
                          <a:solidFill>
                            <a:srgbClr val="000000"/>
                          </a:solidFill>
                          <a:effectLst/>
                          <a:latin typeface="Calibri" pitchFamily="34" charset="0"/>
                          <a:cs typeface="Calibri" pitchFamily="34" charset="0"/>
                        </a:rPr>
                        <a:t>13</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l" fontAlgn="b"/>
                      <a:r>
                        <a:rPr lang="ro-RO" sz="1050" b="1" i="0" u="none" strike="noStrike" dirty="0">
                          <a:solidFill>
                            <a:srgbClr val="000000"/>
                          </a:solidFill>
                          <a:effectLst/>
                          <a:latin typeface="Calibri" panose="020F0502020204030204" pitchFamily="34" charset="0"/>
                          <a:cs typeface="Times New Roman" panose="02020603050405020304" pitchFamily="18" charset="0"/>
                        </a:rPr>
                        <a:t>Gestionarea riscurilor </a:t>
                      </a:r>
                      <a:r>
                        <a:rPr lang="ro-RO" sz="1050" b="1" i="0" u="none" strike="noStrike" dirty="0">
                          <a:solidFill>
                            <a:srgbClr val="FF0000"/>
                          </a:solidFill>
                          <a:effectLst/>
                          <a:latin typeface="Calibri" panose="020F0502020204030204" pitchFamily="34" charset="0"/>
                          <a:cs typeface="Times New Roman" panose="02020603050405020304" pitchFamily="18" charset="0"/>
                        </a:rPr>
                        <a:t>                                                                              </a:t>
                      </a:r>
                      <a:endParaRPr lang="ro-RO" sz="1050" b="1" i="0" u="none" strike="noStrike" dirty="0">
                        <a:solidFill>
                          <a:srgbClr val="000000"/>
                        </a:solidFill>
                        <a:effectLst/>
                        <a:latin typeface="Calibri" panose="020F0502020204030204" pitchFamily="34" charset="0"/>
                        <a:cs typeface="Times New Roman" panose="02020603050405020304" pitchFamily="18" charset="0"/>
                      </a:endParaRPr>
                    </a:p>
                  </a:txBody>
                  <a:tcPr marL="5709" marR="5709" marT="57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b"/>
                      <a:r>
                        <a:rPr lang="ro-RO" sz="1050" b="1" i="0" u="none" strike="noStrike" dirty="0">
                          <a:solidFill>
                            <a:srgbClr val="000000"/>
                          </a:solidFill>
                          <a:effectLst/>
                          <a:latin typeface="Calibri" panose="020F0502020204030204" pitchFamily="34" charset="0"/>
                          <a:cs typeface="Times New Roman" panose="02020603050405020304" pitchFamily="18" charset="0"/>
                        </a:rPr>
                        <a:t>M 17</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200,00</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35,29</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235,29</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r>
              <a:tr h="231271">
                <a:tc rowSpan="2">
                  <a:txBody>
                    <a:bodyPr/>
                    <a:lstStyle/>
                    <a:p>
                      <a:pPr algn="ctr" fontAlgn="ctr"/>
                      <a:r>
                        <a:rPr lang="ro-RO" sz="1050" b="1" i="0" u="none" strike="noStrike" dirty="0">
                          <a:solidFill>
                            <a:srgbClr val="000000"/>
                          </a:solidFill>
                          <a:effectLst/>
                          <a:latin typeface="Calibri" pitchFamily="34" charset="0"/>
                          <a:cs typeface="Calibri" pitchFamily="34" charset="0"/>
                        </a:rPr>
                        <a:t>14</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l" fontAlgn="b"/>
                      <a:r>
                        <a:rPr lang="ro-RO" sz="1050" b="1" i="0" u="none" strike="noStrike" dirty="0" smtClean="0">
                          <a:solidFill>
                            <a:srgbClr val="000000"/>
                          </a:solidFill>
                          <a:effectLst/>
                          <a:latin typeface="Calibri" panose="020F0502020204030204" pitchFamily="34" charset="0"/>
                          <a:cs typeface="Times New Roman" panose="02020603050405020304" pitchFamily="18" charset="0"/>
                        </a:rPr>
                        <a:t>LEADER, </a:t>
                      </a:r>
                      <a:r>
                        <a:rPr lang="ro-RO" sz="1050" b="1" i="0" u="none" strike="noStrike" dirty="0">
                          <a:solidFill>
                            <a:srgbClr val="000000"/>
                          </a:solidFill>
                          <a:effectLst/>
                          <a:latin typeface="Calibri" panose="020F0502020204030204" pitchFamily="34" charset="0"/>
                          <a:cs typeface="Times New Roman" panose="02020603050405020304" pitchFamily="18" charset="0"/>
                        </a:rPr>
                        <a:t>din care:                                                  </a:t>
                      </a:r>
                    </a:p>
                  </a:txBody>
                  <a:tcPr marL="5709" marR="5709" marT="57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a:solidFill>
                            <a:srgbClr val="000000"/>
                          </a:solidFill>
                          <a:effectLst/>
                          <a:latin typeface="Calibri" panose="020F0502020204030204" pitchFamily="34" charset="0"/>
                          <a:cs typeface="Times New Roman" panose="02020603050405020304" pitchFamily="18" charset="0"/>
                        </a:rPr>
                        <a:t>M 19</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652,36</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72,48</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724,85</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r>
              <a:tr h="245496">
                <a:tc vMerge="1">
                  <a:txBody>
                    <a:bodyPr/>
                    <a:lstStyle/>
                    <a:p>
                      <a:endParaRPr lang="ro-RO"/>
                    </a:p>
                  </a:txBody>
                  <a:tcPr/>
                </a:tc>
                <a:tc>
                  <a:txBody>
                    <a:bodyPr/>
                    <a:lstStyle/>
                    <a:p>
                      <a:pPr algn="l" fontAlgn="b"/>
                      <a:r>
                        <a:rPr lang="vi-VN" sz="1050" b="0" i="0" u="none" strike="noStrike" dirty="0">
                          <a:solidFill>
                            <a:srgbClr val="000000"/>
                          </a:solidFill>
                          <a:effectLst/>
                          <a:latin typeface="Calibri" panose="020F0502020204030204" pitchFamily="34" charset="0"/>
                          <a:cs typeface="Times New Roman" panose="02020603050405020304" pitchFamily="18" charset="0"/>
                        </a:rPr>
                        <a:t>angajamentele LEADER în derulare din</a:t>
                      </a:r>
                      <a:br>
                        <a:rPr lang="vi-VN" sz="1050" b="0" i="0" u="none" strike="noStrike" dirty="0">
                          <a:solidFill>
                            <a:srgbClr val="000000"/>
                          </a:solidFill>
                          <a:effectLst/>
                          <a:latin typeface="Calibri" panose="020F0502020204030204" pitchFamily="34" charset="0"/>
                          <a:cs typeface="Times New Roman" panose="02020603050405020304" pitchFamily="18" charset="0"/>
                        </a:rPr>
                      </a:br>
                      <a:r>
                        <a:rPr lang="vi-VN" sz="1050" b="0" i="0" u="none" strike="noStrike" dirty="0">
                          <a:solidFill>
                            <a:srgbClr val="000000"/>
                          </a:solidFill>
                          <a:effectLst/>
                          <a:latin typeface="Calibri" panose="020F0502020204030204" pitchFamily="34" charset="0"/>
                          <a:cs typeface="Times New Roman" panose="02020603050405020304" pitchFamily="18" charset="0"/>
                        </a:rPr>
                        <a:t> PNDR 2007-2013 (valoare estimativă)</a:t>
                      </a:r>
                    </a:p>
                  </a:txBody>
                  <a:tcPr marL="5709" marR="5709" marT="57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a:solidFill>
                            <a:srgbClr val="000000"/>
                          </a:solidFill>
                          <a:effectLst/>
                          <a:latin typeface="Calibri" panose="020F0502020204030204" pitchFamily="34" charset="0"/>
                          <a:cs typeface="Times New Roman" panose="02020603050405020304" pitchFamily="18" charset="0"/>
                        </a:rPr>
                        <a:t> </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2,14</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0,24</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0" i="0" u="none" strike="noStrike" dirty="0" smtClean="0">
                          <a:solidFill>
                            <a:schemeClr val="tx1"/>
                          </a:solidFill>
                          <a:effectLst/>
                          <a:latin typeface="Calibri" panose="020F0502020204030204" pitchFamily="34" charset="0"/>
                          <a:cs typeface="Times New Roman" panose="02020603050405020304" pitchFamily="18" charset="0"/>
                        </a:rPr>
                        <a:t>2,38</a:t>
                      </a:r>
                      <a:endParaRPr lang="ro-RO" sz="1050" b="0"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348261">
                <a:tc>
                  <a:txBody>
                    <a:bodyPr/>
                    <a:lstStyle/>
                    <a:p>
                      <a:pPr algn="ctr" fontAlgn="ctr"/>
                      <a:r>
                        <a:rPr lang="ro-RO" sz="1050" b="1" i="0" u="none" strike="noStrike" dirty="0">
                          <a:solidFill>
                            <a:srgbClr val="000000"/>
                          </a:solidFill>
                          <a:effectLst/>
                          <a:latin typeface="Calibri" pitchFamily="34" charset="0"/>
                          <a:cs typeface="Calibri" pitchFamily="34" charset="0"/>
                        </a:rPr>
                        <a:t>15</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l" fontAlgn="ctr"/>
                      <a:r>
                        <a:rPr lang="vi-VN" sz="1050" b="1" i="0" u="none" strike="noStrike" dirty="0">
                          <a:solidFill>
                            <a:srgbClr val="000000"/>
                          </a:solidFill>
                          <a:effectLst/>
                          <a:latin typeface="Calibri" panose="020F0502020204030204" pitchFamily="34" charset="0"/>
                          <a:cs typeface="Times New Roman" panose="02020603050405020304" pitchFamily="18" charset="0"/>
                        </a:rPr>
                        <a:t>Asistență tehnică                                                                                      </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a:solidFill>
                            <a:srgbClr val="000000"/>
                          </a:solidFill>
                          <a:effectLst/>
                          <a:latin typeface="Calibri" panose="020F0502020204030204" pitchFamily="34" charset="0"/>
                          <a:cs typeface="Times New Roman" panose="02020603050405020304" pitchFamily="18" charset="0"/>
                        </a:rPr>
                        <a:t>M 20</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178,37</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31,48</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2C836"/>
                    </a:solid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209,84</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2C836"/>
                    </a:solidFill>
                  </a:tcPr>
                </a:tc>
              </a:tr>
              <a:tr h="334559">
                <a:tc>
                  <a:txBody>
                    <a:bodyPr/>
                    <a:lstStyle/>
                    <a:p>
                      <a:pPr algn="ctr" fontAlgn="ctr"/>
                      <a:r>
                        <a:rPr lang="ro-RO" sz="1050" b="1" i="0" u="none" strike="noStrike" dirty="0">
                          <a:solidFill>
                            <a:srgbClr val="000000"/>
                          </a:solidFill>
                          <a:effectLst/>
                          <a:latin typeface="Calibri" pitchFamily="34" charset="0"/>
                          <a:cs typeface="Calibri" pitchFamily="34" charset="0"/>
                        </a:rPr>
                        <a:t>16</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vi-VN" sz="1050" b="0" i="0" u="none" strike="noStrike" dirty="0">
                          <a:solidFill>
                            <a:srgbClr val="000000"/>
                          </a:solidFill>
                          <a:effectLst/>
                          <a:latin typeface="Calibri" panose="020F0502020204030204" pitchFamily="34" charset="0"/>
                          <a:cs typeface="Times New Roman" panose="02020603050405020304" pitchFamily="18" charset="0"/>
                        </a:rPr>
                        <a:t>Angajamente  actuale ale măsurii "Bunastarea animalelor" cu implicatii asupra bugetului PNDR 2014-2020                                                         </a:t>
                      </a:r>
                    </a:p>
                  </a:txBody>
                  <a:tcPr marL="5709" marR="5709" marT="57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a:solidFill>
                            <a:srgbClr val="000000"/>
                          </a:solidFill>
                          <a:effectLst/>
                          <a:latin typeface="Calibri" panose="020F0502020204030204" pitchFamily="34" charset="0"/>
                          <a:cs typeface="Times New Roman" panose="02020603050405020304" pitchFamily="18" charset="0"/>
                        </a:rPr>
                        <a:t>M 14</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437,01</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77,12</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514,13</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06673">
                <a:tc gridSpan="2">
                  <a:txBody>
                    <a:bodyPr/>
                    <a:lstStyle/>
                    <a:p>
                      <a:pPr algn="ctr" fontAlgn="b"/>
                      <a:r>
                        <a:rPr lang="vi-VN" sz="1050" b="1" i="0" u="none" strike="noStrike" dirty="0" smtClean="0">
                          <a:solidFill>
                            <a:srgbClr val="000000"/>
                          </a:solidFill>
                          <a:effectLst/>
                          <a:latin typeface="Calibri" panose="020F0502020204030204" pitchFamily="34" charset="0"/>
                          <a:cs typeface="Times New Roman" panose="02020603050405020304" pitchFamily="18" charset="0"/>
                        </a:rPr>
                        <a:t>TOTAL</a:t>
                      </a:r>
                      <a:r>
                        <a:rPr lang="ro-RO" sz="1050" b="1" i="0" u="none" strike="noStrike" dirty="0" smtClean="0">
                          <a:solidFill>
                            <a:srgbClr val="000000"/>
                          </a:solidFill>
                          <a:effectLst/>
                          <a:latin typeface="Calibri" panose="020F0502020204030204" pitchFamily="34" charset="0"/>
                          <a:cs typeface="Times New Roman" panose="02020603050405020304" pitchFamily="18" charset="0"/>
                        </a:rPr>
                        <a:t> </a:t>
                      </a:r>
                      <a:r>
                        <a:rPr lang="vi-VN" sz="1050" b="1" i="0" u="none" strike="noStrike" dirty="0" smtClean="0">
                          <a:solidFill>
                            <a:srgbClr val="000000"/>
                          </a:solidFill>
                          <a:effectLst/>
                          <a:latin typeface="Calibri" panose="020F0502020204030204" pitchFamily="34" charset="0"/>
                          <a:cs typeface="Times New Roman" panose="02020603050405020304" pitchFamily="18" charset="0"/>
                        </a:rPr>
                        <a:t>alocare </a:t>
                      </a:r>
                      <a:r>
                        <a:rPr lang="vi-VN" sz="1050" b="1" i="0" u="none" strike="noStrike" dirty="0">
                          <a:solidFill>
                            <a:srgbClr val="000000"/>
                          </a:solidFill>
                          <a:effectLst/>
                          <a:latin typeface="Calibri" panose="020F0502020204030204" pitchFamily="34" charset="0"/>
                          <a:cs typeface="Times New Roman" panose="02020603050405020304" pitchFamily="18" charset="0"/>
                        </a:rPr>
                        <a:t>publica (cu rezerva de performanta inclusă)</a:t>
                      </a:r>
                    </a:p>
                  </a:txBody>
                  <a:tcPr marL="5709" marR="5709" marT="570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ro-RO"/>
                    </a:p>
                  </a:txBody>
                  <a:tcPr/>
                </a:tc>
                <a:tc>
                  <a:txBody>
                    <a:bodyPr/>
                    <a:lstStyle/>
                    <a:p>
                      <a:pPr algn="ctr" fontAlgn="b"/>
                      <a:r>
                        <a:rPr lang="ro-RO" sz="1050" b="0" i="0" u="none" strike="noStrike" dirty="0">
                          <a:solidFill>
                            <a:srgbClr val="000000"/>
                          </a:solidFill>
                          <a:effectLst/>
                          <a:latin typeface="Calibri" panose="020F0502020204030204" pitchFamily="34" charset="0"/>
                          <a:cs typeface="Times New Roman" panose="02020603050405020304" pitchFamily="18" charset="0"/>
                        </a:rPr>
                        <a:t> </a:t>
                      </a: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8</a:t>
                      </a:r>
                      <a:r>
                        <a:rPr lang="en-US" sz="1050" b="1" i="0" u="none" strike="noStrike" dirty="0" smtClean="0">
                          <a:solidFill>
                            <a:schemeClr val="tx1"/>
                          </a:solidFill>
                          <a:effectLst/>
                          <a:latin typeface="Calibri" panose="020F0502020204030204" pitchFamily="34" charset="0"/>
                          <a:cs typeface="Times New Roman" panose="02020603050405020304" pitchFamily="18" charset="0"/>
                        </a:rPr>
                        <a:t>.</a:t>
                      </a:r>
                      <a:r>
                        <a:rPr lang="ro-RO" sz="1050" b="1" i="0" u="none" strike="noStrike" dirty="0" smtClean="0">
                          <a:solidFill>
                            <a:schemeClr val="tx1"/>
                          </a:solidFill>
                          <a:effectLst/>
                          <a:latin typeface="Calibri" panose="020F0502020204030204" pitchFamily="34" charset="0"/>
                          <a:cs typeface="Times New Roman" panose="02020603050405020304" pitchFamily="18" charset="0"/>
                        </a:rPr>
                        <a:t>015,66</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1.347,52</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ro-RO" sz="1050" b="1" i="0" u="none" strike="noStrike" dirty="0" smtClean="0">
                          <a:solidFill>
                            <a:schemeClr val="tx1"/>
                          </a:solidFill>
                          <a:effectLst/>
                          <a:latin typeface="Calibri" panose="020F0502020204030204" pitchFamily="34" charset="0"/>
                          <a:cs typeface="Times New Roman" panose="02020603050405020304" pitchFamily="18" charset="0"/>
                        </a:rPr>
                        <a:t>9</a:t>
                      </a:r>
                      <a:r>
                        <a:rPr lang="en-US" sz="1050" b="1" i="0" u="none" strike="noStrike" dirty="0" smtClean="0">
                          <a:solidFill>
                            <a:schemeClr val="tx1"/>
                          </a:solidFill>
                          <a:effectLst/>
                          <a:latin typeface="Calibri" panose="020F0502020204030204" pitchFamily="34" charset="0"/>
                          <a:cs typeface="Times New Roman" panose="02020603050405020304" pitchFamily="18" charset="0"/>
                        </a:rPr>
                        <a:t>.</a:t>
                      </a:r>
                      <a:r>
                        <a:rPr lang="ro-RO" sz="1050" b="1" i="0" u="none" strike="noStrike" dirty="0" smtClean="0">
                          <a:solidFill>
                            <a:schemeClr val="tx1"/>
                          </a:solidFill>
                          <a:effectLst/>
                          <a:latin typeface="Calibri" panose="020F0502020204030204" pitchFamily="34" charset="0"/>
                          <a:cs typeface="Times New Roman" panose="02020603050405020304" pitchFamily="18" charset="0"/>
                        </a:rPr>
                        <a:t>363,19</a:t>
                      </a:r>
                      <a:endParaRPr lang="ro-RO" sz="1050" b="1" i="0" u="none" strike="noStrike" dirty="0">
                        <a:solidFill>
                          <a:schemeClr val="tx1"/>
                        </a:solidFill>
                        <a:effectLst/>
                        <a:latin typeface="Calibri" panose="020F0502020204030204" pitchFamily="34" charset="0"/>
                        <a:cs typeface="Times New Roman" panose="02020603050405020304" pitchFamily="18" charset="0"/>
                      </a:endParaRPr>
                    </a:p>
                  </a:txBody>
                  <a:tcPr marL="5709" marR="5709" marT="570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 val="1495306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9552" y="442725"/>
            <a:ext cx="12192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611560" y="1745666"/>
            <a:ext cx="8208912" cy="5112334"/>
          </a:xfrm>
        </p:spPr>
        <p:txBody>
          <a:bodyPr numCol="1" anchor="t">
            <a:normAutofit fontScale="90000"/>
          </a:bodyPr>
          <a:lstStyle/>
          <a:p>
            <a:pPr>
              <a:tabLst>
                <a:tab pos="88900" algn="l"/>
              </a:tabLst>
            </a:pPr>
            <a:r>
              <a:rPr lang="vi-VN" sz="1800" b="1" dirty="0" smtClean="0">
                <a:solidFill>
                  <a:srgbClr val="1F4AA1"/>
                </a:solidFill>
                <a:latin typeface="Calibri" pitchFamily="34" charset="0"/>
                <a:cs typeface="Calibri" pitchFamily="34" charset="0"/>
              </a:rPr>
              <a:t>M4</a:t>
            </a:r>
            <a:r>
              <a:rPr lang="vi-VN" sz="1800" b="1" dirty="0">
                <a:solidFill>
                  <a:srgbClr val="1F4AA1"/>
                </a:solidFill>
                <a:latin typeface="Calibri" pitchFamily="34" charset="0"/>
                <a:cs typeface="Calibri" pitchFamily="34" charset="0"/>
              </a:rPr>
              <a:t>. (Art. 17) - Investiţii în active fizice </a:t>
            </a:r>
            <a:r>
              <a:rPr lang="vi-VN" sz="1800" dirty="0">
                <a:solidFill>
                  <a:srgbClr val="1F4AA1"/>
                </a:solidFill>
                <a:latin typeface="Calibri" pitchFamily="34" charset="0"/>
                <a:cs typeface="Calibri" pitchFamily="34" charset="0"/>
              </a:rPr>
              <a:t/>
            </a:r>
            <a:br>
              <a:rPr lang="vi-VN" sz="1800" dirty="0">
                <a:solidFill>
                  <a:srgbClr val="1F4AA1"/>
                </a:solidFill>
                <a:latin typeface="Calibri" pitchFamily="34" charset="0"/>
                <a:cs typeface="Calibri" pitchFamily="34" charset="0"/>
              </a:rPr>
            </a:br>
            <a:r>
              <a:rPr lang="vi-VN" sz="1700" dirty="0">
                <a:solidFill>
                  <a:srgbClr val="1F4AA1"/>
                </a:solidFill>
                <a:latin typeface="Calibri" pitchFamily="34" charset="0"/>
                <a:cs typeface="Calibri" pitchFamily="34" charset="0"/>
              </a:rPr>
              <a:t>Sub-măsura 4.3 </a:t>
            </a:r>
            <a:r>
              <a:rPr lang="en-US" sz="1700" dirty="0">
                <a:solidFill>
                  <a:srgbClr val="1F4AA1"/>
                </a:solidFill>
                <a:latin typeface="Calibri" pitchFamily="34" charset="0"/>
                <a:cs typeface="Calibri" pitchFamily="34" charset="0"/>
              </a:rPr>
              <a:t>“</a:t>
            </a:r>
            <a:r>
              <a:rPr lang="vi-VN" sz="1700" dirty="0">
                <a:solidFill>
                  <a:srgbClr val="1F4AA1"/>
                </a:solidFill>
                <a:latin typeface="Calibri" pitchFamily="34" charset="0"/>
                <a:cs typeface="Calibri" pitchFamily="34" charset="0"/>
              </a:rPr>
              <a:t>Investiţii  pentru dezvoltarea, modernizarea sau adaptarea infrastructurii agricole şi silvice</a:t>
            </a:r>
            <a:r>
              <a:rPr lang="en-US" sz="1700" dirty="0" smtClean="0">
                <a:solidFill>
                  <a:srgbClr val="1F4AA1"/>
                </a:solidFill>
                <a:latin typeface="Calibri" pitchFamily="34" charset="0"/>
                <a:cs typeface="Calibri" pitchFamily="34" charset="0"/>
              </a:rPr>
              <a:t>”</a:t>
            </a:r>
            <a:r>
              <a:rPr lang="ro-RO" sz="1700" dirty="0" smtClean="0">
                <a:solidFill>
                  <a:srgbClr val="78B832"/>
                </a:solidFill>
                <a:latin typeface="Calibri" pitchFamily="34" charset="0"/>
                <a:cs typeface="Calibri" pitchFamily="34" charset="0"/>
              </a:rPr>
              <a:t/>
            </a:r>
            <a:br>
              <a:rPr lang="ro-RO" sz="1700" dirty="0" smtClean="0">
                <a:solidFill>
                  <a:srgbClr val="78B832"/>
                </a:solidFill>
                <a:latin typeface="Calibri" pitchFamily="34" charset="0"/>
                <a:cs typeface="Calibri" pitchFamily="34" charset="0"/>
              </a:rPr>
            </a:br>
            <a:r>
              <a:rPr lang="ro-RO" sz="1700" dirty="0" smtClean="0">
                <a:solidFill>
                  <a:srgbClr val="78B832"/>
                </a:solidFill>
                <a:latin typeface="Calibri" pitchFamily="34" charset="0"/>
                <a:cs typeface="Calibri" pitchFamily="34" charset="0"/>
              </a:rPr>
              <a:t/>
            </a:r>
            <a:br>
              <a:rPr lang="ro-RO" sz="1700" dirty="0" smtClean="0">
                <a:solidFill>
                  <a:srgbClr val="78B832"/>
                </a:solidFill>
                <a:latin typeface="Calibri" pitchFamily="34" charset="0"/>
                <a:cs typeface="Calibri" pitchFamily="34" charset="0"/>
              </a:rPr>
            </a:br>
            <a:r>
              <a:rPr lang="en-US" sz="1700" dirty="0" err="1" smtClean="0">
                <a:solidFill>
                  <a:srgbClr val="1F4AA1"/>
                </a:solidFill>
                <a:latin typeface="Calibri" pitchFamily="34" charset="0"/>
                <a:cs typeface="Calibri" pitchFamily="34" charset="0"/>
              </a:rPr>
              <a:t>Beneficiari</a:t>
            </a:r>
            <a:r>
              <a:rPr lang="en-US" sz="1700" dirty="0">
                <a:solidFill>
                  <a:srgbClr val="1F4AA1"/>
                </a:solidFill>
                <a:latin typeface="Calibri" pitchFamily="34" charset="0"/>
                <a:cs typeface="Calibri" pitchFamily="34" charset="0"/>
              </a:rPr>
              <a:t/>
            </a:r>
            <a:br>
              <a:rPr lang="en-US" sz="1700" dirty="0">
                <a:solidFill>
                  <a:srgbClr val="1F4AA1"/>
                </a:solidFill>
                <a:latin typeface="Calibri" pitchFamily="34" charset="0"/>
                <a:cs typeface="Calibri" pitchFamily="34" charset="0"/>
              </a:rPr>
            </a:br>
            <a:r>
              <a:rPr lang="vi-VN" sz="1700" b="1" dirty="0">
                <a:solidFill>
                  <a:prstClr val="black"/>
                </a:solidFill>
                <a:latin typeface="Calibri" pitchFamily="34" charset="0"/>
                <a:cs typeface="Calibri" pitchFamily="34" charset="0"/>
              </a:rPr>
              <a:t>Agricol</a:t>
            </a:r>
            <a:r>
              <a:rPr lang="en-US" sz="1700" b="1" dirty="0">
                <a:solidFill>
                  <a:prstClr val="black"/>
                </a:solidFill>
                <a:latin typeface="Calibri" pitchFamily="34" charset="0"/>
                <a:cs typeface="Calibri" pitchFamily="34" charset="0"/>
              </a:rPr>
              <a:t> </a:t>
            </a:r>
            <a:r>
              <a:rPr lang="en-US" sz="1700" dirty="0">
                <a:solidFill>
                  <a:prstClr val="black"/>
                </a:solidFill>
                <a:latin typeface="Calibri" pitchFamily="34" charset="0"/>
                <a:cs typeface="Calibri" pitchFamily="34" charset="0"/>
              </a:rPr>
              <a:t>- u</a:t>
            </a:r>
            <a:r>
              <a:rPr lang="vi-VN" sz="1700" dirty="0">
                <a:solidFill>
                  <a:prstClr val="black"/>
                </a:solidFill>
                <a:latin typeface="Calibri" pitchFamily="34" charset="0"/>
                <a:cs typeface="Calibri" pitchFamily="34" charset="0"/>
              </a:rPr>
              <a:t>nităţi administrativ teritoriale  şi/sau asociaţii ale </a:t>
            </a:r>
            <a:r>
              <a:rPr lang="vi-VN" sz="1700" dirty="0" smtClean="0">
                <a:solidFill>
                  <a:prstClr val="black"/>
                </a:solidFill>
                <a:latin typeface="Calibri" pitchFamily="34" charset="0"/>
                <a:cs typeface="Calibri" pitchFamily="34" charset="0"/>
              </a:rPr>
              <a:t>acestora</a:t>
            </a:r>
            <a:r>
              <a:rPr lang="ro-RO" sz="1700" dirty="0" smtClean="0">
                <a:solidFill>
                  <a:prstClr val="black"/>
                </a:solidFill>
                <a:latin typeface="Calibri" pitchFamily="34" charset="0"/>
                <a:cs typeface="Calibri" pitchFamily="34" charset="0"/>
              </a:rPr>
              <a:t>.</a:t>
            </a:r>
            <a:r>
              <a:rPr lang="vi-VN" sz="1700" dirty="0">
                <a:solidFill>
                  <a:prstClr val="black"/>
                </a:solidFill>
                <a:latin typeface="Calibri" pitchFamily="34" charset="0"/>
                <a:cs typeface="Calibri" pitchFamily="34" charset="0"/>
              </a:rPr>
              <a:t/>
            </a:r>
            <a:br>
              <a:rPr lang="vi-VN" sz="1700" dirty="0">
                <a:solidFill>
                  <a:prstClr val="black"/>
                </a:solidFill>
                <a:latin typeface="Calibri" pitchFamily="34" charset="0"/>
                <a:cs typeface="Calibri" pitchFamily="34" charset="0"/>
              </a:rPr>
            </a:br>
            <a:r>
              <a:rPr lang="vi-VN" sz="1700" b="1" dirty="0">
                <a:solidFill>
                  <a:prstClr val="black"/>
                </a:solidFill>
                <a:latin typeface="Calibri" pitchFamily="34" charset="0"/>
                <a:cs typeface="Calibri" pitchFamily="34" charset="0"/>
              </a:rPr>
              <a:t>Silvic</a:t>
            </a:r>
            <a:r>
              <a:rPr lang="en-US" sz="1700" dirty="0">
                <a:solidFill>
                  <a:prstClr val="black"/>
                </a:solidFill>
                <a:latin typeface="Calibri" pitchFamily="34" charset="0"/>
                <a:cs typeface="Calibri" pitchFamily="34" charset="0"/>
              </a:rPr>
              <a:t>    </a:t>
            </a:r>
            <a:r>
              <a:rPr lang="en-US" sz="1700" dirty="0" smtClean="0">
                <a:solidFill>
                  <a:prstClr val="black"/>
                </a:solidFill>
                <a:latin typeface="Calibri" pitchFamily="34" charset="0"/>
                <a:cs typeface="Calibri" pitchFamily="34" charset="0"/>
              </a:rPr>
              <a:t> </a:t>
            </a:r>
            <a:r>
              <a:rPr lang="en-US" sz="1700" dirty="0">
                <a:solidFill>
                  <a:prstClr val="black"/>
                </a:solidFill>
                <a:latin typeface="Calibri" pitchFamily="34" charset="0"/>
                <a:cs typeface="Calibri" pitchFamily="34" charset="0"/>
              </a:rPr>
              <a:t>- </a:t>
            </a:r>
            <a:r>
              <a:rPr lang="ro-RO" sz="1700" dirty="0">
                <a:solidFill>
                  <a:prstClr val="black"/>
                </a:solidFill>
                <a:latin typeface="Calibri" pitchFamily="34" charset="0"/>
                <a:cs typeface="Calibri" pitchFamily="34" charset="0"/>
              </a:rPr>
              <a:t>u</a:t>
            </a:r>
            <a:r>
              <a:rPr lang="vi-VN" sz="1700" dirty="0" smtClean="0">
                <a:solidFill>
                  <a:prstClr val="black"/>
                </a:solidFill>
                <a:latin typeface="Calibri" pitchFamily="34" charset="0"/>
                <a:cs typeface="Calibri" pitchFamily="34" charset="0"/>
              </a:rPr>
              <a:t>nități </a:t>
            </a:r>
            <a:r>
              <a:rPr lang="vi-VN" sz="1700" dirty="0">
                <a:solidFill>
                  <a:prstClr val="black"/>
                </a:solidFill>
                <a:latin typeface="Calibri" pitchFamily="34" charset="0"/>
                <a:cs typeface="Calibri" pitchFamily="34" charset="0"/>
              </a:rPr>
              <a:t>administrativ teritoriale  şi/sau asociaţii ale </a:t>
            </a:r>
            <a:r>
              <a:rPr lang="vi-VN" sz="1700" dirty="0" smtClean="0">
                <a:solidFill>
                  <a:prstClr val="black"/>
                </a:solidFill>
                <a:latin typeface="Calibri" pitchFamily="34" charset="0"/>
                <a:cs typeface="Calibri" pitchFamily="34" charset="0"/>
              </a:rPr>
              <a:t>acestora</a:t>
            </a:r>
            <a:r>
              <a:rPr lang="ro-RO" sz="1700" dirty="0" smtClean="0">
                <a:solidFill>
                  <a:prstClr val="black"/>
                </a:solidFill>
                <a:latin typeface="Calibri" pitchFamily="34" charset="0"/>
                <a:cs typeface="Calibri" pitchFamily="34" charset="0"/>
              </a:rPr>
              <a:t>, proprietari de pădure.</a:t>
            </a:r>
            <a:br>
              <a:rPr lang="ro-RO" sz="1700" dirty="0" smtClean="0">
                <a:solidFill>
                  <a:prstClr val="black"/>
                </a:solidFill>
                <a:latin typeface="Calibri" pitchFamily="34" charset="0"/>
                <a:cs typeface="Calibri" pitchFamily="34" charset="0"/>
              </a:rPr>
            </a:br>
            <a:r>
              <a:rPr lang="ro-RO" sz="1700" dirty="0">
                <a:solidFill>
                  <a:prstClr val="black"/>
                </a:solidFill>
                <a:latin typeface="Calibri" pitchFamily="34" charset="0"/>
                <a:cs typeface="Calibri" pitchFamily="34" charset="0"/>
              </a:rPr>
              <a:t> </a:t>
            </a:r>
            <a:r>
              <a:rPr lang="ro-RO" sz="1700" dirty="0" smtClean="0">
                <a:solidFill>
                  <a:prstClr val="black"/>
                </a:solidFill>
                <a:latin typeface="Calibri" pitchFamily="34" charset="0"/>
                <a:cs typeface="Calibri" pitchFamily="34" charset="0"/>
              </a:rPr>
              <a:t>               - proprietari de pădure și/sau asociațiile acestora.</a:t>
            </a:r>
            <a:br>
              <a:rPr lang="ro-RO" sz="1700" dirty="0" smtClean="0">
                <a:solidFill>
                  <a:prstClr val="black"/>
                </a:solidFill>
                <a:latin typeface="Calibri" pitchFamily="34" charset="0"/>
                <a:cs typeface="Calibri" pitchFamily="34" charset="0"/>
              </a:rPr>
            </a:br>
            <a:r>
              <a:rPr lang="ro-RO" sz="1700" dirty="0">
                <a:solidFill>
                  <a:prstClr val="black"/>
                </a:solidFill>
                <a:latin typeface="Calibri" pitchFamily="34" charset="0"/>
                <a:cs typeface="Calibri" pitchFamily="34" charset="0"/>
              </a:rPr>
              <a:t> </a:t>
            </a:r>
            <a:r>
              <a:rPr lang="ro-RO" sz="1700" dirty="0" smtClean="0">
                <a:solidFill>
                  <a:prstClr val="black"/>
                </a:solidFill>
                <a:latin typeface="Calibri" pitchFamily="34" charset="0"/>
                <a:cs typeface="Calibri" pitchFamily="34" charset="0"/>
              </a:rPr>
              <a:t>                - admiistratorii fondului forestier de stat proprietate publică a statului.</a:t>
            </a:r>
            <a:br>
              <a:rPr lang="ro-RO" sz="1700" dirty="0" smtClean="0">
                <a:solidFill>
                  <a:prstClr val="black"/>
                </a:solidFill>
                <a:latin typeface="Calibri" pitchFamily="34" charset="0"/>
                <a:cs typeface="Calibri" pitchFamily="34" charset="0"/>
              </a:rPr>
            </a:br>
            <a:r>
              <a:rPr lang="ro-RO" sz="1700" b="1" dirty="0" smtClean="0">
                <a:solidFill>
                  <a:prstClr val="black"/>
                </a:solidFill>
                <a:latin typeface="Calibri" pitchFamily="34" charset="0"/>
                <a:cs typeface="Calibri" pitchFamily="34" charset="0"/>
              </a:rPr>
              <a:t>Irigații</a:t>
            </a:r>
            <a:r>
              <a:rPr lang="ro-RO" sz="1700" dirty="0" smtClean="0">
                <a:solidFill>
                  <a:prstClr val="black"/>
                </a:solidFill>
                <a:latin typeface="Calibri" pitchFamily="34" charset="0"/>
                <a:cs typeface="Calibri" pitchFamily="34" charset="0"/>
              </a:rPr>
              <a:t> – organizații/federații ale utilizatorilor de apă, constituite din proprietari/utilizatori de terenuri agricole în conformitate cu legislația în vigoare.</a:t>
            </a:r>
            <a:r>
              <a:rPr lang="vi-VN" sz="1700" dirty="0">
                <a:solidFill>
                  <a:prstClr val="black"/>
                </a:solidFill>
                <a:latin typeface="Calibri" pitchFamily="34" charset="0"/>
                <a:cs typeface="Calibri" pitchFamily="34" charset="0"/>
              </a:rPr>
              <a:t/>
            </a:r>
            <a:br>
              <a:rPr lang="vi-VN" sz="1700" dirty="0">
                <a:solidFill>
                  <a:prstClr val="black"/>
                </a:solidFill>
                <a:latin typeface="Calibri" pitchFamily="34" charset="0"/>
                <a:cs typeface="Calibri" pitchFamily="34" charset="0"/>
              </a:rPr>
            </a:br>
            <a:r>
              <a:rPr lang="en-US" sz="1700" dirty="0">
                <a:solidFill>
                  <a:prstClr val="black"/>
                </a:solidFill>
                <a:latin typeface="Calibri" pitchFamily="34" charset="0"/>
                <a:cs typeface="Calibri" pitchFamily="34" charset="0"/>
              </a:rPr>
              <a:t>              </a:t>
            </a:r>
            <a:br>
              <a:rPr lang="en-US" sz="1700" dirty="0">
                <a:solidFill>
                  <a:prstClr val="black"/>
                </a:solidFill>
                <a:latin typeface="Calibri" pitchFamily="34" charset="0"/>
                <a:cs typeface="Calibri" pitchFamily="34" charset="0"/>
              </a:rPr>
            </a:br>
            <a:r>
              <a:rPr lang="ro-RO" sz="1700" dirty="0" smtClean="0">
                <a:solidFill>
                  <a:srgbClr val="1F4AA1"/>
                </a:solidFill>
                <a:latin typeface="Calibri" pitchFamily="34" charset="0"/>
                <a:cs typeface="Calibri" pitchFamily="34" charset="0"/>
              </a:rPr>
              <a:t>Cheltuieli eligibile</a:t>
            </a:r>
            <a:r>
              <a:rPr lang="vi-VN" sz="1700" dirty="0">
                <a:solidFill>
                  <a:prstClr val="black"/>
                </a:solidFill>
                <a:latin typeface="Calibri" pitchFamily="34" charset="0"/>
                <a:cs typeface="Calibri" pitchFamily="34" charset="0"/>
              </a:rPr>
              <a:t/>
            </a:r>
            <a:br>
              <a:rPr lang="vi-VN" sz="1700" dirty="0">
                <a:solidFill>
                  <a:prstClr val="black"/>
                </a:solidFill>
                <a:latin typeface="Calibri" pitchFamily="34" charset="0"/>
                <a:cs typeface="Calibri" pitchFamily="34" charset="0"/>
              </a:rPr>
            </a:br>
            <a:r>
              <a:rPr lang="vi-VN" sz="1700" b="1" dirty="0">
                <a:solidFill>
                  <a:prstClr val="black"/>
                </a:solidFill>
                <a:latin typeface="Calibri" pitchFamily="34" charset="0"/>
                <a:cs typeface="Calibri" pitchFamily="34" charset="0"/>
              </a:rPr>
              <a:t>Domeniul agricol </a:t>
            </a:r>
            <a:r>
              <a:rPr lang="ro-RO" sz="1700" b="1" dirty="0">
                <a:solidFill>
                  <a:prstClr val="black"/>
                </a:solidFill>
                <a:latin typeface="Calibri" pitchFamily="34" charset="0"/>
                <a:cs typeface="Calibri" pitchFamily="34" charset="0"/>
              </a:rPr>
              <a:t>-</a:t>
            </a:r>
            <a:r>
              <a:rPr lang="vi-VN" sz="1700" dirty="0">
                <a:solidFill>
                  <a:prstClr val="black"/>
                </a:solidFill>
                <a:latin typeface="Calibri" pitchFamily="34" charset="0"/>
                <a:cs typeface="Calibri" pitchFamily="34" charset="0"/>
              </a:rPr>
              <a:t> înființarea, extinderea și modernizarea infrastructurii agricole de acces la fermă.</a:t>
            </a:r>
            <a:br>
              <a:rPr lang="vi-VN" sz="1700" dirty="0">
                <a:solidFill>
                  <a:prstClr val="black"/>
                </a:solidFill>
                <a:latin typeface="Calibri" pitchFamily="34" charset="0"/>
                <a:cs typeface="Calibri" pitchFamily="34" charset="0"/>
              </a:rPr>
            </a:br>
            <a:r>
              <a:rPr lang="vi-VN" sz="1700" b="1" dirty="0">
                <a:solidFill>
                  <a:prstClr val="black"/>
                </a:solidFill>
                <a:latin typeface="Calibri" pitchFamily="34" charset="0"/>
                <a:cs typeface="Calibri" pitchFamily="34" charset="0"/>
              </a:rPr>
              <a:t>Domeniul silvic</a:t>
            </a:r>
            <a:r>
              <a:rPr lang="ro-RO" sz="1700" b="1" dirty="0">
                <a:solidFill>
                  <a:prstClr val="black"/>
                </a:solidFill>
                <a:latin typeface="Calibri" pitchFamily="34" charset="0"/>
                <a:cs typeface="Calibri" pitchFamily="34" charset="0"/>
              </a:rPr>
              <a:t> - </a:t>
            </a:r>
            <a:r>
              <a:rPr lang="vi-VN" sz="1700" dirty="0">
                <a:solidFill>
                  <a:prstClr val="black"/>
                </a:solidFill>
                <a:latin typeface="Calibri" pitchFamily="34" charset="0"/>
                <a:cs typeface="Calibri" pitchFamily="34" charset="0"/>
              </a:rPr>
              <a:t>înființarea, extinderea  și modernizarea căilor de acces în cadrul fondului forestier</a:t>
            </a:r>
            <a:r>
              <a:rPr lang="vi-VN" sz="1700" dirty="0" smtClean="0">
                <a:solidFill>
                  <a:prstClr val="black"/>
                </a:solidFill>
                <a:latin typeface="Calibri" pitchFamily="34" charset="0"/>
                <a:cs typeface="Calibri" pitchFamily="34" charset="0"/>
              </a:rPr>
              <a:t>.</a:t>
            </a:r>
            <a:r>
              <a:rPr lang="vi-VN" sz="1700" dirty="0">
                <a:solidFill>
                  <a:prstClr val="black"/>
                </a:solidFill>
                <a:latin typeface="Calibri" pitchFamily="34" charset="0"/>
                <a:cs typeface="Calibri" pitchFamily="34" charset="0"/>
              </a:rPr>
              <a:t/>
            </a:r>
            <a:br>
              <a:rPr lang="vi-VN" sz="1700" dirty="0">
                <a:solidFill>
                  <a:prstClr val="black"/>
                </a:solidFill>
                <a:latin typeface="Calibri" pitchFamily="34" charset="0"/>
                <a:cs typeface="Calibri" pitchFamily="34" charset="0"/>
              </a:rPr>
            </a:br>
            <a:r>
              <a:rPr lang="vi-VN" sz="1700" b="1" dirty="0">
                <a:solidFill>
                  <a:prstClr val="black"/>
                </a:solidFill>
                <a:latin typeface="Calibri" pitchFamily="34" charset="0"/>
                <a:cs typeface="Calibri" pitchFamily="34" charset="0"/>
              </a:rPr>
              <a:t>Domeniul </a:t>
            </a:r>
            <a:r>
              <a:rPr lang="en-US" sz="1700" b="1" dirty="0" smtClean="0">
                <a:solidFill>
                  <a:prstClr val="black"/>
                </a:solidFill>
                <a:latin typeface="Calibri" pitchFamily="34" charset="0"/>
                <a:cs typeface="Calibri" pitchFamily="34" charset="0"/>
              </a:rPr>
              <a:t> </a:t>
            </a:r>
            <a:r>
              <a:rPr lang="en-US" sz="1700" b="1" dirty="0" err="1" smtClean="0">
                <a:solidFill>
                  <a:prstClr val="black"/>
                </a:solidFill>
                <a:latin typeface="Calibri" pitchFamily="34" charset="0"/>
                <a:cs typeface="Calibri" pitchFamily="34" charset="0"/>
              </a:rPr>
              <a:t>irigatii</a:t>
            </a:r>
            <a:r>
              <a:rPr lang="ro-RO" sz="1700" b="1" dirty="0" smtClean="0">
                <a:solidFill>
                  <a:prstClr val="black"/>
                </a:solidFill>
                <a:latin typeface="Calibri" pitchFamily="34" charset="0"/>
                <a:cs typeface="Calibri" pitchFamily="34" charset="0"/>
              </a:rPr>
              <a:t> </a:t>
            </a:r>
            <a:r>
              <a:rPr lang="ro-RO" sz="1700" b="1" dirty="0">
                <a:solidFill>
                  <a:prstClr val="black"/>
                </a:solidFill>
                <a:latin typeface="Calibri" pitchFamily="34" charset="0"/>
                <a:cs typeface="Calibri" pitchFamily="34" charset="0"/>
              </a:rPr>
              <a:t>- </a:t>
            </a:r>
            <a:r>
              <a:rPr lang="vi-VN" sz="1700" dirty="0">
                <a:solidFill>
                  <a:prstClr val="black"/>
                </a:solidFill>
                <a:latin typeface="Calibri" pitchFamily="34" charset="0"/>
                <a:cs typeface="Calibri" pitchFamily="34" charset="0"/>
              </a:rPr>
              <a:t>înființarea, extinderea  și </a:t>
            </a:r>
            <a:r>
              <a:rPr lang="vi-VN" sz="1700" dirty="0" smtClean="0">
                <a:solidFill>
                  <a:prstClr val="black"/>
                </a:solidFill>
                <a:latin typeface="Calibri" pitchFamily="34" charset="0"/>
                <a:cs typeface="Calibri" pitchFamily="34" charset="0"/>
              </a:rPr>
              <a:t>modernizare</a:t>
            </a:r>
            <a:r>
              <a:rPr lang="ro-RO" sz="1700" dirty="0" smtClean="0">
                <a:solidFill>
                  <a:prstClr val="black"/>
                </a:solidFill>
                <a:latin typeface="Calibri" pitchFamily="34" charset="0"/>
                <a:cs typeface="Calibri" pitchFamily="34" charset="0"/>
              </a:rPr>
              <a:t>a infrastructurii de irigații din afara exploatațiilor.</a:t>
            </a:r>
            <a:r>
              <a:rPr lang="ro-RO" sz="1700" dirty="0">
                <a:solidFill>
                  <a:prstClr val="black"/>
                </a:solidFill>
                <a:latin typeface="Calibri" pitchFamily="34" charset="0"/>
                <a:cs typeface="Calibri" pitchFamily="34" charset="0"/>
              </a:rPr>
              <a:t/>
            </a:r>
            <a:br>
              <a:rPr lang="ro-RO" sz="1700" dirty="0">
                <a:solidFill>
                  <a:prstClr val="black"/>
                </a:solidFill>
                <a:latin typeface="Calibri" pitchFamily="34" charset="0"/>
                <a:cs typeface="Calibri" pitchFamily="34" charset="0"/>
              </a:rPr>
            </a:br>
            <a:r>
              <a:rPr lang="ro-RO" sz="1700" dirty="0" smtClean="0">
                <a:solidFill>
                  <a:prstClr val="black"/>
                </a:solidFill>
                <a:latin typeface="Calibri" pitchFamily="34" charset="0"/>
                <a:cs typeface="Calibri" pitchFamily="34" charset="0"/>
              </a:rPr>
              <a:t/>
            </a:r>
            <a:br>
              <a:rPr lang="ro-RO" sz="1700" dirty="0" smtClean="0">
                <a:solidFill>
                  <a:prstClr val="black"/>
                </a:solidFill>
                <a:latin typeface="Calibri" pitchFamily="34" charset="0"/>
                <a:cs typeface="Calibri" pitchFamily="34" charset="0"/>
              </a:rPr>
            </a:br>
            <a:r>
              <a:rPr lang="vi-VN" sz="1700" dirty="0" smtClean="0">
                <a:solidFill>
                  <a:srgbClr val="1F4AA1"/>
                </a:solidFill>
                <a:latin typeface="Calibri" pitchFamily="34" charset="0"/>
                <a:cs typeface="Calibri" pitchFamily="34" charset="0"/>
              </a:rPr>
              <a:t>Sume </a:t>
            </a:r>
            <a:r>
              <a:rPr lang="vi-VN" sz="1700" dirty="0">
                <a:solidFill>
                  <a:srgbClr val="1F4AA1"/>
                </a:solidFill>
                <a:latin typeface="Calibri" pitchFamily="34" charset="0"/>
                <a:cs typeface="Calibri" pitchFamily="34" charset="0"/>
              </a:rPr>
              <a:t>și rate de sprijin aplicabile</a:t>
            </a:r>
            <a:r>
              <a:rPr lang="ro-RO" sz="1700" dirty="0">
                <a:solidFill>
                  <a:srgbClr val="1F4AA1"/>
                </a:solidFill>
                <a:latin typeface="Calibri" pitchFamily="34" charset="0"/>
                <a:cs typeface="Calibri" pitchFamily="34" charset="0"/>
              </a:rPr>
              <a:t/>
            </a:r>
            <a:br>
              <a:rPr lang="ro-RO" sz="1700" dirty="0">
                <a:solidFill>
                  <a:srgbClr val="1F4AA1"/>
                </a:solidFill>
                <a:latin typeface="Calibri" pitchFamily="34" charset="0"/>
                <a:cs typeface="Calibri" pitchFamily="34" charset="0"/>
              </a:rPr>
            </a:br>
            <a:r>
              <a:rPr lang="vi-VN" sz="1700" dirty="0">
                <a:solidFill>
                  <a:prstClr val="black"/>
                </a:solidFill>
                <a:latin typeface="Calibri" pitchFamily="34" charset="0"/>
                <a:cs typeface="Calibri" pitchFamily="34" charset="0"/>
              </a:rPr>
              <a:t>Ponderea spijinului public nerambursabil va fi  de 100% din totalul cheltuielilor eligibile, și nu va depăși:</a:t>
            </a:r>
            <a:br>
              <a:rPr lang="vi-VN" sz="1700" dirty="0">
                <a:solidFill>
                  <a:prstClr val="black"/>
                </a:solidFill>
                <a:latin typeface="Calibri" pitchFamily="34" charset="0"/>
                <a:cs typeface="Calibri" pitchFamily="34" charset="0"/>
              </a:rPr>
            </a:br>
            <a:r>
              <a:rPr lang="ro-RO" sz="1700" dirty="0">
                <a:solidFill>
                  <a:prstClr val="black"/>
                </a:solidFill>
                <a:latin typeface="Calibri" pitchFamily="34" charset="0"/>
                <a:cs typeface="Calibri" pitchFamily="34" charset="0"/>
              </a:rPr>
              <a:t>- </a:t>
            </a:r>
            <a:r>
              <a:rPr lang="vi-VN" sz="1700" b="1" dirty="0">
                <a:solidFill>
                  <a:prstClr val="black"/>
                </a:solidFill>
                <a:latin typeface="Calibri" pitchFamily="34" charset="0"/>
                <a:cs typeface="Calibri" pitchFamily="34" charset="0"/>
              </a:rPr>
              <a:t>1.000.000 Euro/proiect </a:t>
            </a:r>
            <a:r>
              <a:rPr lang="vi-VN" sz="1700" dirty="0" smtClean="0">
                <a:solidFill>
                  <a:prstClr val="black"/>
                </a:solidFill>
                <a:latin typeface="Calibri" pitchFamily="34" charset="0"/>
                <a:cs typeface="Calibri" pitchFamily="34" charset="0"/>
              </a:rPr>
              <a:t>pentru </a:t>
            </a:r>
            <a:r>
              <a:rPr lang="vi-VN" sz="1700" dirty="0">
                <a:solidFill>
                  <a:prstClr val="black"/>
                </a:solidFill>
                <a:latin typeface="Calibri" pitchFamily="34" charset="0"/>
                <a:cs typeface="Calibri" pitchFamily="34" charset="0"/>
              </a:rPr>
              <a:t>drumurile agricole de </a:t>
            </a:r>
            <a:r>
              <a:rPr lang="vi-VN" sz="1700" dirty="0" smtClean="0">
                <a:solidFill>
                  <a:prstClr val="black"/>
                </a:solidFill>
                <a:latin typeface="Calibri" pitchFamily="34" charset="0"/>
                <a:cs typeface="Calibri" pitchFamily="34" charset="0"/>
              </a:rPr>
              <a:t>acces</a:t>
            </a:r>
            <a:r>
              <a:rPr lang="ro-RO" sz="1700" dirty="0" smtClean="0">
                <a:solidFill>
                  <a:prstClr val="black"/>
                </a:solidFill>
                <a:latin typeface="Calibri" pitchFamily="34" charset="0"/>
                <a:cs typeface="Calibri" pitchFamily="34" charset="0"/>
              </a:rPr>
              <a:t> și pentru sistemele de irigații aferente stațiilor de punere sub presiune</a:t>
            </a:r>
            <a:r>
              <a:rPr lang="vi-VN" sz="1700" dirty="0" smtClean="0">
                <a:solidFill>
                  <a:prstClr val="black"/>
                </a:solidFill>
                <a:latin typeface="Calibri" pitchFamily="34" charset="0"/>
                <a:cs typeface="Calibri" pitchFamily="34" charset="0"/>
              </a:rPr>
              <a:t>;</a:t>
            </a:r>
            <a:r>
              <a:rPr lang="vi-VN" sz="1700" dirty="0">
                <a:solidFill>
                  <a:prstClr val="black"/>
                </a:solidFill>
                <a:latin typeface="Calibri" pitchFamily="34" charset="0"/>
                <a:cs typeface="Calibri" pitchFamily="34" charset="0"/>
              </a:rPr>
              <a:t/>
            </a:r>
            <a:br>
              <a:rPr lang="vi-VN" sz="1700" dirty="0">
                <a:solidFill>
                  <a:prstClr val="black"/>
                </a:solidFill>
                <a:latin typeface="Calibri" pitchFamily="34" charset="0"/>
                <a:cs typeface="Calibri" pitchFamily="34" charset="0"/>
              </a:rPr>
            </a:br>
            <a:r>
              <a:rPr lang="ro-RO" sz="1700" dirty="0">
                <a:solidFill>
                  <a:prstClr val="black"/>
                </a:solidFill>
                <a:latin typeface="Calibri" pitchFamily="34" charset="0"/>
                <a:cs typeface="Calibri" pitchFamily="34" charset="0"/>
              </a:rPr>
              <a:t>- </a:t>
            </a:r>
            <a:r>
              <a:rPr lang="vi-VN" sz="1700" b="1" dirty="0">
                <a:solidFill>
                  <a:prstClr val="black"/>
                </a:solidFill>
                <a:latin typeface="Calibri" pitchFamily="34" charset="0"/>
                <a:cs typeface="Calibri" pitchFamily="34" charset="0"/>
              </a:rPr>
              <a:t>1.500.000 Euro/proiect </a:t>
            </a:r>
            <a:r>
              <a:rPr lang="vi-VN" sz="1700" dirty="0">
                <a:solidFill>
                  <a:prstClr val="black"/>
                </a:solidFill>
                <a:latin typeface="Calibri" pitchFamily="34" charset="0"/>
                <a:cs typeface="Calibri" pitchFamily="34" charset="0"/>
              </a:rPr>
              <a:t>pentru amenajarea </a:t>
            </a:r>
            <a:r>
              <a:rPr lang="vi-VN" sz="1700" dirty="0" smtClean="0">
                <a:solidFill>
                  <a:prstClr val="black"/>
                </a:solidFill>
                <a:latin typeface="Calibri" pitchFamily="34" charset="0"/>
                <a:cs typeface="Calibri" pitchFamily="34" charset="0"/>
              </a:rPr>
              <a:t>drumurilor</a:t>
            </a:r>
            <a:r>
              <a:rPr lang="ro-RO" sz="1700" dirty="0" smtClean="0">
                <a:solidFill>
                  <a:prstClr val="black"/>
                </a:solidFill>
                <a:latin typeface="Calibri" pitchFamily="34" charset="0"/>
                <a:cs typeface="Calibri" pitchFamily="34" charset="0"/>
              </a:rPr>
              <a:t> f</a:t>
            </a:r>
            <a:r>
              <a:rPr lang="vi-VN" sz="1700" dirty="0" smtClean="0">
                <a:solidFill>
                  <a:prstClr val="black"/>
                </a:solidFill>
                <a:latin typeface="Calibri" pitchFamily="34" charset="0"/>
                <a:cs typeface="Calibri" pitchFamily="34" charset="0"/>
              </a:rPr>
              <a:t>orestiere</a:t>
            </a:r>
            <a:r>
              <a:rPr lang="ro-RO" sz="1700" dirty="0" smtClean="0">
                <a:solidFill>
                  <a:prstClr val="black"/>
                </a:solidFill>
                <a:latin typeface="Calibri" pitchFamily="34" charset="0"/>
                <a:cs typeface="Calibri" pitchFamily="34" charset="0"/>
              </a:rPr>
              <a:t> și amenajarea sistemelor de irigații aferente stațiilor de pompare și repompare.</a:t>
            </a:r>
            <a:r>
              <a:rPr lang="vi-VN" sz="1700" dirty="0">
                <a:solidFill>
                  <a:prstClr val="black"/>
                </a:solidFill>
                <a:latin typeface="Calibri" pitchFamily="34" charset="0"/>
                <a:cs typeface="Calibri" pitchFamily="34" charset="0"/>
              </a:rPr>
              <a:t/>
            </a:r>
            <a:br>
              <a:rPr lang="vi-VN" sz="1700" dirty="0">
                <a:solidFill>
                  <a:prstClr val="black"/>
                </a:solidFill>
                <a:latin typeface="Calibri" pitchFamily="34" charset="0"/>
                <a:cs typeface="Calibri" pitchFamily="34" charset="0"/>
              </a:rPr>
            </a:br>
            <a:r>
              <a:rPr lang="vi-VN" sz="1700" dirty="0">
                <a:solidFill>
                  <a:prstClr val="black"/>
                </a:solidFill>
                <a:latin typeface="Calibri" pitchFamily="34" charset="0"/>
                <a:cs typeface="Calibri" pitchFamily="34" charset="0"/>
              </a:rPr>
              <a:t/>
            </a:r>
            <a:br>
              <a:rPr lang="vi-VN" sz="1700" dirty="0">
                <a:solidFill>
                  <a:prstClr val="black"/>
                </a:solidFill>
                <a:latin typeface="Calibri" pitchFamily="34" charset="0"/>
                <a:cs typeface="Calibri" pitchFamily="34" charset="0"/>
              </a:rPr>
            </a:br>
            <a:r>
              <a:rPr lang="en-US" sz="1600" dirty="0">
                <a:solidFill>
                  <a:srgbClr val="1F4AA1"/>
                </a:solidFill>
                <a:latin typeface="Calibri" pitchFamily="34" charset="0"/>
                <a:cs typeface="Calibri" pitchFamily="34" charset="0"/>
              </a:rPr>
              <a:t/>
            </a:r>
            <a:br>
              <a:rPr lang="en-US" sz="1600" dirty="0">
                <a:solidFill>
                  <a:srgbClr val="1F4AA1"/>
                </a:solidFill>
                <a:latin typeface="Calibri" pitchFamily="34" charset="0"/>
                <a:cs typeface="Calibri" pitchFamily="34" charset="0"/>
              </a:rPr>
            </a:br>
            <a:r>
              <a:rPr lang="en-US" sz="1600" dirty="0" smtClean="0">
                <a:solidFill>
                  <a:srgbClr val="1F4AA1"/>
                </a:solidFill>
                <a:latin typeface="Calibri" pitchFamily="34" charset="0"/>
                <a:cs typeface="Calibri" pitchFamily="34" charset="0"/>
              </a:rPr>
              <a:t/>
            </a:r>
            <a:br>
              <a:rPr lang="en-US" sz="1600" dirty="0" smtClean="0">
                <a:solidFill>
                  <a:srgbClr val="1F4AA1"/>
                </a:solidFill>
                <a:latin typeface="Calibri" pitchFamily="34" charset="0"/>
                <a:cs typeface="Calibri" pitchFamily="34" charset="0"/>
              </a:rPr>
            </a:br>
            <a:r>
              <a:rPr lang="vi-VN" sz="1600" dirty="0" smtClean="0">
                <a:solidFill>
                  <a:schemeClr val="tx1"/>
                </a:solidFill>
                <a:latin typeface="Calibri" pitchFamily="34" charset="0"/>
                <a:cs typeface="Calibri" pitchFamily="34" charset="0"/>
              </a:rPr>
              <a:t/>
            </a:r>
            <a:br>
              <a:rPr lang="vi-VN" sz="1600" dirty="0" smtClean="0">
                <a:solidFill>
                  <a:schemeClr val="tx1"/>
                </a:solidFill>
                <a:latin typeface="Calibri" pitchFamily="34" charset="0"/>
                <a:cs typeface="Calibri" pitchFamily="34" charset="0"/>
              </a:rPr>
            </a:br>
            <a:endParaRPr lang="ro-RO" sz="1600" dirty="0">
              <a:solidFill>
                <a:schemeClr val="tx1"/>
              </a:solidFill>
              <a:latin typeface="Calibri" pitchFamily="34" charset="0"/>
              <a:cs typeface="Calibri" pitchFamily="34" charset="0"/>
            </a:endParaRPr>
          </a:p>
        </p:txBody>
      </p:sp>
      <p:sp>
        <p:nvSpPr>
          <p:cNvPr id="9" name="Title 1"/>
          <p:cNvSpPr txBox="1">
            <a:spLocks/>
          </p:cNvSpPr>
          <p:nvPr/>
        </p:nvSpPr>
        <p:spPr>
          <a:xfrm>
            <a:off x="395536" y="506251"/>
            <a:ext cx="8229600" cy="123941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pPr algn="ctr"/>
            <a:endParaRPr lang="ro-RO" dirty="0" smtClean="0">
              <a:solidFill>
                <a:srgbClr val="1F4AA1"/>
              </a:solidFill>
              <a:latin typeface="Calibri" pitchFamily="34" charset="0"/>
              <a:cs typeface="Calibri" pitchFamily="34" charset="0"/>
            </a:endParaRPr>
          </a:p>
          <a:p>
            <a:pPr algn="ctr"/>
            <a:r>
              <a:rPr lang="ro-RO" b="1" dirty="0" smtClean="0">
                <a:solidFill>
                  <a:srgbClr val="1F4AA1"/>
                </a:solidFill>
                <a:latin typeface="Calibri" pitchFamily="34" charset="0"/>
                <a:cs typeface="Arial" pitchFamily="34" charset="0"/>
              </a:rPr>
              <a:t>MĂSURI ADRESATE ȘI AUTORITĂȚILOR PUBLICE </a:t>
            </a:r>
          </a:p>
          <a:p>
            <a:pPr algn="ctr"/>
            <a:r>
              <a:rPr lang="ro-RO" b="1" dirty="0" smtClean="0">
                <a:solidFill>
                  <a:srgbClr val="1F4AA1"/>
                </a:solidFill>
                <a:latin typeface="Calibri" pitchFamily="34" charset="0"/>
                <a:cs typeface="Arial" pitchFamily="34" charset="0"/>
              </a:rPr>
              <a:t>LOCALE</a:t>
            </a:r>
            <a:br>
              <a:rPr lang="ro-RO" b="1" dirty="0" smtClean="0">
                <a:solidFill>
                  <a:srgbClr val="1F4AA1"/>
                </a:solidFill>
                <a:latin typeface="Calibri" pitchFamily="34" charset="0"/>
                <a:cs typeface="Arial" pitchFamily="34" charset="0"/>
              </a:rPr>
            </a:br>
            <a:endParaRPr lang="ro-RO" b="1" dirty="0">
              <a:solidFill>
                <a:srgbClr val="1F4AA1"/>
              </a:solidFill>
              <a:latin typeface="Calibri" pitchFamily="34" charset="0"/>
              <a:cs typeface="Calibri" pitchFamily="34" charset="0"/>
            </a:endParaRPr>
          </a:p>
        </p:txBody>
      </p:sp>
      <p:pic>
        <p:nvPicPr>
          <p:cNvPr id="7" name="Picture 2" descr="C:\Users\simona.nimu\Desktop\logo PNDR_nou.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236296" y="521532"/>
            <a:ext cx="1584176" cy="11403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24111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442725"/>
            <a:ext cx="12192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611560" y="1661925"/>
            <a:ext cx="8280920" cy="4863419"/>
          </a:xfrm>
        </p:spPr>
        <p:txBody>
          <a:bodyPr numCol="1" anchor="t">
            <a:normAutofit fontScale="90000"/>
          </a:bodyPr>
          <a:lstStyle/>
          <a:p>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vi-VN" sz="1800" b="1" dirty="0" smtClean="0">
                <a:solidFill>
                  <a:srgbClr val="1F4AA1"/>
                </a:solidFill>
                <a:latin typeface="Calibri" pitchFamily="34" charset="0"/>
                <a:cs typeface="Calibri" pitchFamily="34" charset="0"/>
              </a:rPr>
              <a:t>M7</a:t>
            </a:r>
            <a:r>
              <a:rPr lang="vi-VN" sz="1800" b="1" dirty="0">
                <a:solidFill>
                  <a:srgbClr val="1F4AA1"/>
                </a:solidFill>
                <a:latin typeface="Calibri" pitchFamily="34" charset="0"/>
                <a:cs typeface="Calibri" pitchFamily="34" charset="0"/>
              </a:rPr>
              <a:t>. (Art. 20) - Servicii de bază şi reînnoirea satelor în zonele </a:t>
            </a:r>
            <a:r>
              <a:rPr lang="vi-VN" sz="1800" b="1" dirty="0" smtClean="0">
                <a:solidFill>
                  <a:srgbClr val="1F4AA1"/>
                </a:solidFill>
                <a:latin typeface="Calibri" pitchFamily="34" charset="0"/>
                <a:cs typeface="Calibri" pitchFamily="34" charset="0"/>
              </a:rPr>
              <a:t>rurale</a:t>
            </a: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Sub-măsura 7.2 </a:t>
            </a:r>
            <a:r>
              <a:rPr lang="en-US" sz="1800" dirty="0" smtClean="0">
                <a:solidFill>
                  <a:srgbClr val="1F4AA1"/>
                </a:solidFill>
                <a:latin typeface="Calibri" pitchFamily="34" charset="0"/>
                <a:cs typeface="Calibri" pitchFamily="34" charset="0"/>
              </a:rPr>
              <a:t>“</a:t>
            </a:r>
            <a:r>
              <a:rPr lang="vi-VN" sz="1800" dirty="0" smtClean="0">
                <a:solidFill>
                  <a:srgbClr val="1F4AA1"/>
                </a:solidFill>
                <a:latin typeface="Calibri" pitchFamily="34" charset="0"/>
                <a:cs typeface="Calibri" pitchFamily="34" charset="0"/>
              </a:rPr>
              <a:t>Investiţii </a:t>
            </a:r>
            <a:r>
              <a:rPr lang="vi-VN" sz="1800" dirty="0">
                <a:solidFill>
                  <a:srgbClr val="1F4AA1"/>
                </a:solidFill>
                <a:latin typeface="Calibri" pitchFamily="34" charset="0"/>
                <a:cs typeface="Calibri" pitchFamily="34" charset="0"/>
              </a:rPr>
              <a:t>în crearea și modernizarea infrastructurii de bază la scară </a:t>
            </a:r>
            <a:r>
              <a:rPr lang="vi-VN" sz="1800" dirty="0" smtClean="0">
                <a:solidFill>
                  <a:srgbClr val="1F4AA1"/>
                </a:solidFill>
                <a:latin typeface="Calibri" pitchFamily="34" charset="0"/>
                <a:cs typeface="Calibri" pitchFamily="34" charset="0"/>
              </a:rPr>
              <a:t>mică</a:t>
            </a:r>
            <a:r>
              <a:rPr lang="en-US" sz="1800" dirty="0" smtClean="0">
                <a:solidFill>
                  <a:srgbClr val="1F4AA1"/>
                </a:solidFill>
                <a:latin typeface="Calibri" pitchFamily="34" charset="0"/>
                <a:cs typeface="Calibri" pitchFamily="34" charset="0"/>
              </a:rPr>
              <a:t>”</a:t>
            </a:r>
            <a:r>
              <a:rPr lang="ro-RO" sz="1800" dirty="0" smtClean="0">
                <a:solidFill>
                  <a:srgbClr val="1F4AA1"/>
                </a:solidFill>
                <a:latin typeface="Calibri" pitchFamily="34" charset="0"/>
                <a:cs typeface="Calibri" pitchFamily="34" charset="0"/>
              </a:rPr>
              <a:t/>
            </a:r>
            <a:br>
              <a:rPr lang="ro-RO" sz="1800" dirty="0" smtClean="0">
                <a:solidFill>
                  <a:srgbClr val="1F4AA1"/>
                </a:solidFill>
                <a:latin typeface="Calibri" pitchFamily="34" charset="0"/>
                <a:cs typeface="Calibri" pitchFamily="34" charset="0"/>
              </a:rPr>
            </a:br>
            <a:r>
              <a:rPr lang="ro-RO" sz="1700" dirty="0" smtClean="0">
                <a:solidFill>
                  <a:srgbClr val="1F4AA1"/>
                </a:solidFill>
                <a:latin typeface="Calibri" pitchFamily="34" charset="0"/>
                <a:cs typeface="Calibri" pitchFamily="34" charset="0"/>
              </a:rPr>
              <a:t/>
            </a:r>
            <a:br>
              <a:rPr lang="ro-RO" sz="1700" dirty="0" smtClean="0">
                <a:solidFill>
                  <a:srgbClr val="1F4AA1"/>
                </a:solidFill>
                <a:latin typeface="Calibri" pitchFamily="34" charset="0"/>
                <a:cs typeface="Calibri" pitchFamily="34" charset="0"/>
              </a:rPr>
            </a:br>
            <a:r>
              <a:rPr lang="ro-RO" sz="1700" dirty="0" smtClean="0">
                <a:solidFill>
                  <a:srgbClr val="1F4AA1"/>
                </a:solidFill>
                <a:latin typeface="Calibri" pitchFamily="34" charset="0"/>
                <a:cs typeface="Calibri" pitchFamily="34" charset="0"/>
              </a:rPr>
              <a:t>Beneficiari</a:t>
            </a:r>
            <a:br>
              <a:rPr lang="ro-RO" sz="1700" dirty="0" smtClean="0">
                <a:solidFill>
                  <a:srgbClr val="1F4AA1"/>
                </a:solidFill>
                <a:latin typeface="Calibri" pitchFamily="34" charset="0"/>
                <a:cs typeface="Calibri" pitchFamily="34" charset="0"/>
              </a:rPr>
            </a:br>
            <a:r>
              <a:rPr lang="ro-RO" sz="1700" dirty="0" smtClean="0">
                <a:solidFill>
                  <a:prstClr val="black"/>
                </a:solidFill>
                <a:latin typeface="Calibri" pitchFamily="34" charset="0"/>
                <a:cs typeface="Calibri" pitchFamily="34" charset="0"/>
              </a:rPr>
              <a:t>Comunele și asociațiile acestora.</a:t>
            </a:r>
            <a:br>
              <a:rPr lang="ro-RO" sz="1700" dirty="0" smtClean="0">
                <a:solidFill>
                  <a:prstClr val="black"/>
                </a:solidFill>
                <a:latin typeface="Calibri" pitchFamily="34" charset="0"/>
                <a:cs typeface="Calibri" pitchFamily="34" charset="0"/>
              </a:rPr>
            </a:br>
            <a:r>
              <a:rPr lang="ro-RO" sz="1700" dirty="0" smtClean="0">
                <a:solidFill>
                  <a:prstClr val="black"/>
                </a:solidFill>
                <a:latin typeface="Calibri" pitchFamily="34" charset="0"/>
                <a:cs typeface="Calibri" pitchFamily="34" charset="0"/>
              </a:rPr>
              <a:t>ONG-uri, pentru investiții în infrastructura educațională (grădinițe) și socială (aftershool).</a:t>
            </a:r>
            <a:br>
              <a:rPr lang="ro-RO" sz="1700" dirty="0" smtClean="0">
                <a:solidFill>
                  <a:prstClr val="black"/>
                </a:solidFill>
                <a:latin typeface="Calibri" pitchFamily="34" charset="0"/>
                <a:cs typeface="Calibri" pitchFamily="34" charset="0"/>
              </a:rPr>
            </a:br>
            <a:r>
              <a:rPr lang="ro-RO" sz="1700" dirty="0" smtClean="0">
                <a:solidFill>
                  <a:srgbClr val="1F4AA1"/>
                </a:solidFill>
                <a:latin typeface="Calibri" pitchFamily="34" charset="0"/>
                <a:cs typeface="Calibri" pitchFamily="34" charset="0"/>
              </a:rPr>
              <a:t/>
            </a:r>
            <a:br>
              <a:rPr lang="ro-RO" sz="1700" dirty="0" smtClean="0">
                <a:solidFill>
                  <a:srgbClr val="1F4AA1"/>
                </a:solidFill>
                <a:latin typeface="Calibri" pitchFamily="34" charset="0"/>
                <a:cs typeface="Calibri" pitchFamily="34" charset="0"/>
              </a:rPr>
            </a:br>
            <a:r>
              <a:rPr lang="ro-RO" sz="1700" dirty="0" smtClean="0">
                <a:solidFill>
                  <a:srgbClr val="1F4AA1"/>
                </a:solidFill>
                <a:latin typeface="Calibri" pitchFamily="34" charset="0"/>
                <a:cs typeface="Calibri" pitchFamily="34" charset="0"/>
              </a:rPr>
              <a:t>Tipul sprijinului</a:t>
            </a:r>
            <a:r>
              <a:rPr lang="ro-RO" sz="1700" b="1" spc="0" dirty="0" smtClean="0">
                <a:solidFill>
                  <a:schemeClr val="tx1"/>
                </a:solidFill>
                <a:latin typeface="Calibri" pitchFamily="34" charset="0"/>
                <a:cs typeface="Calibri" pitchFamily="34" charset="0"/>
              </a:rPr>
              <a:t/>
            </a:r>
            <a:br>
              <a:rPr lang="ro-RO" sz="1700" b="1" spc="0" dirty="0" smtClean="0">
                <a:solidFill>
                  <a:schemeClr val="tx1"/>
                </a:solidFill>
                <a:latin typeface="Calibri" pitchFamily="34" charset="0"/>
                <a:cs typeface="Calibri" pitchFamily="34" charset="0"/>
              </a:rPr>
            </a:br>
            <a:r>
              <a:rPr lang="en-GB" sz="1700" spc="0" dirty="0" err="1" smtClean="0">
                <a:solidFill>
                  <a:schemeClr val="tx1"/>
                </a:solidFill>
                <a:latin typeface="Calibri" pitchFamily="34" charset="0"/>
                <a:cs typeface="Calibri" pitchFamily="34" charset="0"/>
              </a:rPr>
              <a:t>Înființarea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extinderea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și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îmbunătățirea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rețelei</a:t>
            </a:r>
            <a:r>
              <a:rPr lang="en-GB" sz="1700" spc="0" dirty="0" smtClean="0">
                <a:solidFill>
                  <a:schemeClr val="tx1"/>
                </a:solidFill>
                <a:latin typeface="Calibri" pitchFamily="34" charset="0"/>
                <a:cs typeface="Calibri" pitchFamily="34" charset="0"/>
              </a:rPr>
              <a:t> de </a:t>
            </a:r>
            <a:r>
              <a:rPr lang="en-GB" sz="1700" spc="0" dirty="0" err="1" smtClean="0">
                <a:solidFill>
                  <a:schemeClr val="tx1"/>
                </a:solidFill>
                <a:latin typeface="Calibri" pitchFamily="34" charset="0"/>
                <a:cs typeface="Calibri" pitchFamily="34" charset="0"/>
              </a:rPr>
              <a:t>drumuri</a:t>
            </a:r>
            <a:r>
              <a:rPr lang="en-GB" sz="1700" spc="0" dirty="0" smtClean="0">
                <a:solidFill>
                  <a:schemeClr val="tx1"/>
                </a:solidFill>
                <a:latin typeface="Calibri" pitchFamily="34" charset="0"/>
                <a:cs typeface="Calibri" pitchFamily="34" charset="0"/>
              </a:rPr>
              <a:t> de </a:t>
            </a:r>
            <a:r>
              <a:rPr lang="en-GB" sz="1700" spc="0" dirty="0" err="1" smtClean="0">
                <a:solidFill>
                  <a:schemeClr val="tx1"/>
                </a:solidFill>
                <a:latin typeface="Calibri" pitchFamily="34" charset="0"/>
                <a:cs typeface="Calibri" pitchFamily="34" charset="0"/>
              </a:rPr>
              <a:t>interes</a:t>
            </a:r>
            <a:r>
              <a:rPr lang="en-GB" sz="1700" spc="0" dirty="0" smtClean="0">
                <a:solidFill>
                  <a:schemeClr val="tx1"/>
                </a:solidFill>
                <a:latin typeface="Calibri" pitchFamily="34" charset="0"/>
                <a:cs typeface="Calibri" pitchFamily="34" charset="0"/>
              </a:rPr>
              <a:t> local;</a:t>
            </a:r>
            <a:r>
              <a:rPr lang="ro-RO" sz="1700" spc="0" dirty="0" smtClean="0">
                <a:solidFill>
                  <a:schemeClr val="tx1"/>
                </a:solidFill>
                <a:latin typeface="Calibri" pitchFamily="34" charset="0"/>
                <a:cs typeface="Calibri" pitchFamily="34" charset="0"/>
              </a:rPr>
              <a:t/>
            </a:r>
            <a:br>
              <a:rPr lang="ro-RO" sz="1700" spc="0" dirty="0" smtClean="0">
                <a:solidFill>
                  <a:schemeClr val="tx1"/>
                </a:solidFill>
                <a:latin typeface="Calibri" pitchFamily="34" charset="0"/>
                <a:cs typeface="Calibri" pitchFamily="34" charset="0"/>
              </a:rPr>
            </a:br>
            <a:r>
              <a:rPr lang="en-GB" sz="1700" spc="0" dirty="0" err="1" smtClean="0">
                <a:solidFill>
                  <a:schemeClr val="tx1"/>
                </a:solidFill>
                <a:latin typeface="Calibri" pitchFamily="34" charset="0"/>
                <a:cs typeface="Calibri" pitchFamily="34" charset="0"/>
              </a:rPr>
              <a:t>Înființarea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extinderea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și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îmbunătățirea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rețelei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publice</a:t>
            </a:r>
            <a:r>
              <a:rPr lang="en-GB" sz="1700" spc="0" dirty="0" smtClean="0">
                <a:solidFill>
                  <a:schemeClr val="tx1"/>
                </a:solidFill>
                <a:latin typeface="Calibri" pitchFamily="34" charset="0"/>
                <a:cs typeface="Calibri" pitchFamily="34" charset="0"/>
              </a:rPr>
              <a:t> de </a:t>
            </a:r>
            <a:r>
              <a:rPr lang="en-GB" sz="1700" spc="0" dirty="0" err="1" smtClean="0">
                <a:solidFill>
                  <a:schemeClr val="tx1"/>
                </a:solidFill>
                <a:latin typeface="Calibri" pitchFamily="34" charset="0"/>
                <a:cs typeface="Calibri" pitchFamily="34" charset="0"/>
              </a:rPr>
              <a:t>apă</a:t>
            </a:r>
            <a:r>
              <a:rPr lang="en-GB" sz="1700" spc="0" dirty="0" smtClean="0">
                <a:solidFill>
                  <a:schemeClr val="tx1"/>
                </a:solidFill>
                <a:latin typeface="Calibri" pitchFamily="34" charset="0"/>
                <a:cs typeface="Calibri" pitchFamily="34" charset="0"/>
              </a:rPr>
              <a:t>;</a:t>
            </a:r>
            <a:r>
              <a:rPr lang="ro-RO" sz="1700" spc="0" dirty="0" smtClean="0">
                <a:solidFill>
                  <a:schemeClr val="tx1"/>
                </a:solidFill>
                <a:latin typeface="Calibri" pitchFamily="34" charset="0"/>
                <a:cs typeface="Calibri" pitchFamily="34" charset="0"/>
              </a:rPr>
              <a:t/>
            </a:r>
            <a:br>
              <a:rPr lang="ro-RO" sz="1700" spc="0" dirty="0" smtClean="0">
                <a:solidFill>
                  <a:schemeClr val="tx1"/>
                </a:solidFill>
                <a:latin typeface="Calibri" pitchFamily="34" charset="0"/>
                <a:cs typeface="Calibri" pitchFamily="34" charset="0"/>
              </a:rPr>
            </a:br>
            <a:r>
              <a:rPr lang="en-GB" sz="1700" spc="0" dirty="0" err="1" smtClean="0">
                <a:solidFill>
                  <a:schemeClr val="tx1"/>
                </a:solidFill>
                <a:latin typeface="Calibri" pitchFamily="34" charset="0"/>
                <a:cs typeface="Calibri" pitchFamily="34" charset="0"/>
              </a:rPr>
              <a:t>Înființarea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extinderea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și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îmbunătățirea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rețelei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publice</a:t>
            </a:r>
            <a:r>
              <a:rPr lang="en-GB" sz="1700" spc="0" dirty="0" smtClean="0">
                <a:solidFill>
                  <a:schemeClr val="tx1"/>
                </a:solidFill>
                <a:latin typeface="Calibri" pitchFamily="34" charset="0"/>
                <a:cs typeface="Calibri" pitchFamily="34" charset="0"/>
              </a:rPr>
              <a:t> de </a:t>
            </a:r>
            <a:r>
              <a:rPr lang="en-GB" sz="1700" spc="0" dirty="0" err="1" smtClean="0">
                <a:solidFill>
                  <a:schemeClr val="tx1"/>
                </a:solidFill>
                <a:latin typeface="Calibri" pitchFamily="34" charset="0"/>
                <a:cs typeface="Calibri" pitchFamily="34" charset="0"/>
              </a:rPr>
              <a:t>apă</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uzată</a:t>
            </a:r>
            <a:r>
              <a:rPr lang="en-GB" sz="1700" spc="0" dirty="0" smtClean="0">
                <a:solidFill>
                  <a:schemeClr val="tx1"/>
                </a:solidFill>
                <a:latin typeface="Calibri" pitchFamily="34" charset="0"/>
                <a:cs typeface="Calibri" pitchFamily="34" charset="0"/>
              </a:rPr>
              <a:t>;</a:t>
            </a:r>
            <a:r>
              <a:rPr lang="ro-RO" sz="1700" spc="0" dirty="0" smtClean="0">
                <a:solidFill>
                  <a:schemeClr val="tx1"/>
                </a:solidFill>
                <a:latin typeface="Calibri" pitchFamily="34" charset="0"/>
                <a:cs typeface="Calibri" pitchFamily="34" charset="0"/>
              </a:rPr>
              <a:t/>
            </a:r>
            <a:br>
              <a:rPr lang="ro-RO" sz="1700" spc="0" dirty="0" smtClean="0">
                <a:solidFill>
                  <a:schemeClr val="tx1"/>
                </a:solidFill>
                <a:latin typeface="Calibri" pitchFamily="34" charset="0"/>
                <a:cs typeface="Calibri" pitchFamily="34" charset="0"/>
              </a:rPr>
            </a:br>
            <a:r>
              <a:rPr lang="en-GB" sz="1700" spc="0" dirty="0" err="1" smtClean="0">
                <a:solidFill>
                  <a:schemeClr val="tx1"/>
                </a:solidFill>
                <a:latin typeface="Calibri" pitchFamily="34" charset="0"/>
                <a:cs typeface="Calibri" pitchFamily="34" charset="0"/>
              </a:rPr>
              <a:t>Investiții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în</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crearea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modernizarea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sau</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extinderea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infrastructurii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educaționale</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îngrijire</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și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anume</a:t>
            </a:r>
            <a:r>
              <a:rPr lang="en-GB" sz="1700" spc="0" dirty="0" smtClean="0">
                <a:solidFill>
                  <a:schemeClr val="tx1"/>
                </a:solidFill>
                <a:latin typeface="Calibri" pitchFamily="34" charset="0"/>
                <a:cs typeface="Calibri" pitchFamily="34" charset="0"/>
              </a:rPr>
              <a:t>:</a:t>
            </a:r>
            <a:r>
              <a:rPr lang="ro-RO" sz="1700" spc="0" dirty="0" smtClean="0">
                <a:solidFill>
                  <a:schemeClr val="tx1"/>
                </a:solidFill>
                <a:latin typeface="Calibri" pitchFamily="34" charset="0"/>
                <a:cs typeface="Calibri" pitchFamily="34" charset="0"/>
              </a:rPr>
              <a:t/>
            </a:r>
            <a:br>
              <a:rPr lang="ro-RO" sz="1700" spc="0" dirty="0" smtClean="0">
                <a:solidFill>
                  <a:schemeClr val="tx1"/>
                </a:solidFill>
                <a:latin typeface="Calibri" pitchFamily="34" charset="0"/>
                <a:cs typeface="Calibri" pitchFamily="34" charset="0"/>
              </a:rPr>
            </a:br>
            <a:r>
              <a:rPr lang="en-GB" sz="1700" spc="0" dirty="0" smtClean="0">
                <a:solidFill>
                  <a:schemeClr val="tx1"/>
                </a:solidFill>
                <a:latin typeface="Calibri" pitchFamily="34" charset="0"/>
                <a:cs typeface="Calibri" pitchFamily="34" charset="0"/>
              </a:rPr>
              <a:t> - </a:t>
            </a:r>
            <a:r>
              <a:rPr lang="en-GB" sz="1700" spc="0" dirty="0" err="1" smtClean="0">
                <a:solidFill>
                  <a:schemeClr val="tx1"/>
                </a:solidFill>
                <a:latin typeface="Calibri" pitchFamily="34" charset="0"/>
                <a:cs typeface="Calibri" pitchFamily="34" charset="0"/>
              </a:rPr>
              <a:t>Înființarea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și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modernizarea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inclusiv</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dotare</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grădinițelor</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și</a:t>
            </a:r>
            <a:r>
              <a:rPr lang="en-GB" sz="1700" spc="0" dirty="0" smtClean="0">
                <a:solidFill>
                  <a:schemeClr val="tx1"/>
                </a:solidFill>
                <a:latin typeface="Calibri" pitchFamily="34" charset="0"/>
                <a:cs typeface="Calibri" pitchFamily="34" charset="0"/>
              </a:rPr>
              <a:t> a </a:t>
            </a:r>
            <a:r>
              <a:rPr lang="en-GB" sz="1700" spc="0" dirty="0" err="1" smtClean="0">
                <a:solidFill>
                  <a:schemeClr val="tx1"/>
                </a:solidFill>
                <a:latin typeface="Calibri" pitchFamily="34" charset="0"/>
                <a:cs typeface="Calibri" pitchFamily="34" charset="0"/>
              </a:rPr>
              <a:t>creșelor</a:t>
            </a:r>
            <a:r>
              <a:rPr lang="en-GB" sz="1700" spc="0" dirty="0" smtClean="0">
                <a:solidFill>
                  <a:schemeClr val="tx1"/>
                </a:solidFill>
                <a:latin typeface="Calibri" pitchFamily="34" charset="0"/>
                <a:cs typeface="Calibri" pitchFamily="34" charset="0"/>
              </a:rPr>
              <a:t>;</a:t>
            </a:r>
            <a:r>
              <a:rPr lang="ro-RO" sz="1700" spc="0" dirty="0" smtClean="0">
                <a:solidFill>
                  <a:schemeClr val="tx1"/>
                </a:solidFill>
                <a:latin typeface="Calibri" pitchFamily="34" charset="0"/>
                <a:cs typeface="Calibri" pitchFamily="34" charset="0"/>
              </a:rPr>
              <a:t/>
            </a:r>
            <a:br>
              <a:rPr lang="ro-RO" sz="1700" spc="0" dirty="0" smtClean="0">
                <a:solidFill>
                  <a:schemeClr val="tx1"/>
                </a:solidFill>
                <a:latin typeface="Calibri" pitchFamily="34" charset="0"/>
                <a:cs typeface="Calibri" pitchFamily="34" charset="0"/>
              </a:rPr>
            </a:br>
            <a:r>
              <a:rPr lang="en-GB" sz="1700" spc="0" dirty="0" smtClean="0">
                <a:solidFill>
                  <a:schemeClr val="tx1"/>
                </a:solidFill>
                <a:latin typeface="Calibri" pitchFamily="34" charset="0"/>
                <a:cs typeface="Calibri" pitchFamily="34" charset="0"/>
              </a:rPr>
              <a:t> - </a:t>
            </a:r>
            <a:r>
              <a:rPr lang="en-GB" sz="1700" spc="0" dirty="0" err="1" smtClean="0">
                <a:solidFill>
                  <a:schemeClr val="tx1"/>
                </a:solidFill>
                <a:latin typeface="Calibri" pitchFamily="34" charset="0"/>
                <a:cs typeface="Calibri" pitchFamily="34" charset="0"/>
              </a:rPr>
              <a:t>Înființare</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și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modernizare</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inclusiv</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dotare</a:t>
            </a:r>
            <a:r>
              <a:rPr lang="en-GB" sz="1700" spc="0" dirty="0" smtClean="0">
                <a:solidFill>
                  <a:schemeClr val="tx1"/>
                </a:solidFill>
                <a:latin typeface="Calibri" pitchFamily="34" charset="0"/>
                <a:cs typeface="Calibri" pitchFamily="34" charset="0"/>
              </a:rPr>
              <a:t>) after-school;</a:t>
            </a:r>
            <a:r>
              <a:rPr lang="ro-RO" sz="1700" spc="0" dirty="0" smtClean="0">
                <a:solidFill>
                  <a:schemeClr val="tx1"/>
                </a:solidFill>
                <a:latin typeface="Calibri" pitchFamily="34" charset="0"/>
                <a:cs typeface="Calibri" pitchFamily="34" charset="0"/>
              </a:rPr>
              <a:t/>
            </a:r>
            <a:br>
              <a:rPr lang="ro-RO" sz="1700" spc="0" dirty="0" smtClean="0">
                <a:solidFill>
                  <a:schemeClr val="tx1"/>
                </a:solidFill>
                <a:latin typeface="Calibri" pitchFamily="34" charset="0"/>
                <a:cs typeface="Calibri" pitchFamily="34" charset="0"/>
              </a:rPr>
            </a:br>
            <a:r>
              <a:rPr lang="en-GB" sz="1700" spc="0" dirty="0" smtClean="0">
                <a:solidFill>
                  <a:schemeClr val="tx1"/>
                </a:solidFill>
                <a:latin typeface="Calibri" pitchFamily="34" charset="0"/>
                <a:cs typeface="Calibri" pitchFamily="34" charset="0"/>
              </a:rPr>
              <a:t> - </a:t>
            </a:r>
            <a:r>
              <a:rPr lang="en-GB" sz="1700" spc="0" dirty="0" err="1" smtClean="0">
                <a:solidFill>
                  <a:schemeClr val="tx1"/>
                </a:solidFill>
                <a:latin typeface="Calibri" pitchFamily="34" charset="0"/>
                <a:cs typeface="Calibri" pitchFamily="34" charset="0"/>
              </a:rPr>
              <a:t>Extinderea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și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modernizarea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instituțiilor</a:t>
            </a:r>
            <a:r>
              <a:rPr lang="en-GB" sz="1700" spc="0" dirty="0" smtClean="0">
                <a:solidFill>
                  <a:schemeClr val="tx1"/>
                </a:solidFill>
                <a:latin typeface="Calibri" pitchFamily="34" charset="0"/>
                <a:cs typeface="Calibri" pitchFamily="34" charset="0"/>
              </a:rPr>
              <a:t> de </a:t>
            </a:r>
            <a:r>
              <a:rPr lang="en-GB" sz="1700" spc="0" dirty="0" err="1" smtClean="0">
                <a:solidFill>
                  <a:schemeClr val="tx1"/>
                </a:solidFill>
                <a:latin typeface="Calibri" pitchFamily="34" charset="0"/>
                <a:cs typeface="Calibri" pitchFamily="34" charset="0"/>
              </a:rPr>
              <a:t>învățământ</a:t>
            </a:r>
            <a:r>
              <a:rPr lang="en-GB" sz="1700" spc="0" dirty="0" smtClean="0">
                <a:solidFill>
                  <a:schemeClr val="tx1"/>
                </a:solidFill>
                <a:latin typeface="Calibri" pitchFamily="34" charset="0"/>
                <a:cs typeface="Calibri" pitchFamily="34" charset="0"/>
              </a:rPr>
              <a:t> </a:t>
            </a:r>
            <a:r>
              <a:rPr lang="ro-RO"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secundar</a:t>
            </a:r>
            <a:r>
              <a:rPr lang="en-GB" sz="1700" spc="0" dirty="0" smtClean="0">
                <a:solidFill>
                  <a:schemeClr val="tx1"/>
                </a:solidFill>
                <a:latin typeface="Calibri" pitchFamily="34" charset="0"/>
                <a:cs typeface="Calibri" pitchFamily="34" charset="0"/>
              </a:rPr>
              <a:t> cu </a:t>
            </a:r>
            <a:r>
              <a:rPr lang="en-GB" sz="1700" spc="0" dirty="0" err="1" smtClean="0">
                <a:solidFill>
                  <a:schemeClr val="tx1"/>
                </a:solidFill>
                <a:latin typeface="Calibri" pitchFamily="34" charset="0"/>
                <a:cs typeface="Calibri" pitchFamily="34" charset="0"/>
              </a:rPr>
              <a:t>profil</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agricol</a:t>
            </a:r>
            <a:r>
              <a:rPr lang="en-GB" sz="1700" spc="0" dirty="0" smtClean="0">
                <a:solidFill>
                  <a:schemeClr val="tx1"/>
                </a:solidFill>
                <a:latin typeface="Calibri" pitchFamily="34" charset="0"/>
                <a:cs typeface="Calibri" pitchFamily="34" charset="0"/>
              </a:rPr>
              <a:t>;</a:t>
            </a:r>
            <a:r>
              <a:rPr lang="ro-RO" sz="1700" spc="0" dirty="0" smtClean="0">
                <a:solidFill>
                  <a:schemeClr val="tx1"/>
                </a:solidFill>
                <a:latin typeface="Calibri" pitchFamily="34" charset="0"/>
                <a:cs typeface="Calibri" pitchFamily="34" charset="0"/>
              </a:rPr>
              <a:t/>
            </a:r>
            <a:br>
              <a:rPr lang="ro-RO" sz="1700" spc="0" dirty="0" smtClean="0">
                <a:solidFill>
                  <a:schemeClr val="tx1"/>
                </a:solidFill>
                <a:latin typeface="Calibri" pitchFamily="34" charset="0"/>
                <a:cs typeface="Calibri" pitchFamily="34" charset="0"/>
              </a:rPr>
            </a:br>
            <a:r>
              <a:rPr lang="en-GB" sz="1700" spc="0" dirty="0" err="1" smtClean="0">
                <a:solidFill>
                  <a:schemeClr val="tx1"/>
                </a:solidFill>
                <a:latin typeface="Calibri" pitchFamily="34" charset="0"/>
                <a:cs typeface="Calibri" pitchFamily="34" charset="0"/>
              </a:rPr>
              <a:t>Investiții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aferente</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serviciilor</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medicale</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și</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sociale</a:t>
            </a:r>
            <a:r>
              <a:rPr lang="ro-RO" sz="1700" spc="0" dirty="0" smtClean="0">
                <a:solidFill>
                  <a:schemeClr val="tx1"/>
                </a:solidFill>
                <a:latin typeface="Calibri" pitchFamily="34" charset="0"/>
                <a:cs typeface="Calibri" pitchFamily="34" charset="0"/>
              </a:rPr>
              <a:t>:</a:t>
            </a:r>
            <a:br>
              <a:rPr lang="ro-RO" sz="1700" spc="0" dirty="0" smtClean="0">
                <a:solidFill>
                  <a:schemeClr val="tx1"/>
                </a:solidFill>
                <a:latin typeface="Calibri" pitchFamily="34" charset="0"/>
                <a:cs typeface="Calibri" pitchFamily="34" charset="0"/>
              </a:rPr>
            </a:b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Înființarea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și</a:t>
            </a:r>
            <a:r>
              <a:rPr lang="en-GB" sz="1700" spc="0" dirty="0" smtClean="0">
                <a:solidFill>
                  <a:schemeClr val="tx1"/>
                </a:solidFill>
                <a:latin typeface="Calibri" pitchFamily="34" charset="0"/>
                <a:cs typeface="Calibri" pitchFamily="34" charset="0"/>
              </a:rPr>
              <a:t>/</a:t>
            </a:r>
            <a:r>
              <a:rPr lang="en-GB" sz="1700" spc="0" dirty="0" err="1" smtClean="0">
                <a:solidFill>
                  <a:schemeClr val="tx1"/>
                </a:solidFill>
                <a:latin typeface="Calibri" pitchFamily="34" charset="0"/>
                <a:cs typeface="Calibri" pitchFamily="34" charset="0"/>
              </a:rPr>
              <a:t>sau</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modernizarea</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dispensarelor</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medicale</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rurale</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și</a:t>
            </a:r>
            <a:r>
              <a:rPr lang="en-GB" sz="1700" spc="0" dirty="0" smtClean="0">
                <a:solidFill>
                  <a:schemeClr val="tx1"/>
                </a:solidFill>
                <a:latin typeface="Calibri" pitchFamily="34" charset="0"/>
                <a:cs typeface="Calibri" pitchFamily="34" charset="0"/>
              </a:rPr>
              <a:t> a </a:t>
            </a:r>
            <a:r>
              <a:rPr lang="en-GB" sz="1700" spc="0" dirty="0" err="1" smtClean="0">
                <a:solidFill>
                  <a:schemeClr val="tx1"/>
                </a:solidFill>
                <a:latin typeface="Calibri" pitchFamily="34" charset="0"/>
                <a:cs typeface="Calibri" pitchFamily="34" charset="0"/>
              </a:rPr>
              <a:t>centrelor</a:t>
            </a:r>
            <a:r>
              <a:rPr lang="en-GB" sz="1700" spc="0" dirty="0" smtClean="0">
                <a:solidFill>
                  <a:schemeClr val="tx1"/>
                </a:solidFill>
                <a:latin typeface="Calibri" pitchFamily="34" charset="0"/>
                <a:cs typeface="Calibri" pitchFamily="34" charset="0"/>
              </a:rPr>
              <a:t> </a:t>
            </a:r>
            <a:r>
              <a:rPr lang="en-GB" sz="1700" spc="0" dirty="0" err="1" smtClean="0">
                <a:solidFill>
                  <a:schemeClr val="tx1"/>
                </a:solidFill>
                <a:latin typeface="Calibri" pitchFamily="34" charset="0"/>
                <a:cs typeface="Calibri" pitchFamily="34" charset="0"/>
              </a:rPr>
              <a:t>comunitare</a:t>
            </a:r>
            <a:r>
              <a:rPr lang="en-GB" sz="1700" spc="0" dirty="0" smtClean="0">
                <a:solidFill>
                  <a:schemeClr val="tx1"/>
                </a:solidFill>
                <a:latin typeface="Calibri" pitchFamily="34" charset="0"/>
                <a:cs typeface="Calibri" pitchFamily="34" charset="0"/>
              </a:rPr>
              <a:t> de </a:t>
            </a:r>
            <a:r>
              <a:rPr lang="en-GB" sz="1700" spc="0" dirty="0" err="1" smtClean="0">
                <a:solidFill>
                  <a:schemeClr val="tx1"/>
                </a:solidFill>
                <a:latin typeface="Calibri" pitchFamily="34" charset="0"/>
                <a:cs typeface="Calibri" pitchFamily="34" charset="0"/>
              </a:rPr>
              <a:t>îngrijire</a:t>
            </a:r>
            <a:r>
              <a:rPr lang="en-GB" sz="1700" spc="0" dirty="0" smtClean="0">
                <a:solidFill>
                  <a:schemeClr val="tx1"/>
                </a:solidFill>
                <a:latin typeface="Calibri" pitchFamily="34" charset="0"/>
                <a:cs typeface="Calibri" pitchFamily="34" charset="0"/>
              </a:rPr>
              <a:t>”.</a:t>
            </a:r>
            <a:r>
              <a:rPr lang="ro-RO" sz="1700" spc="0" dirty="0" smtClean="0">
                <a:latin typeface="Calibri" pitchFamily="34" charset="0"/>
                <a:cs typeface="Calibri" pitchFamily="34" charset="0"/>
              </a:rPr>
              <a:t/>
            </a:r>
            <a:br>
              <a:rPr lang="ro-RO" sz="1700" spc="0" dirty="0" smtClean="0">
                <a:latin typeface="Calibri" pitchFamily="34" charset="0"/>
                <a:cs typeface="Calibri" pitchFamily="34" charset="0"/>
              </a:rPr>
            </a:br>
            <a:r>
              <a:rPr lang="ro-RO" sz="1700" b="1" spc="0" dirty="0" smtClean="0">
                <a:solidFill>
                  <a:srgbClr val="78B832"/>
                </a:solidFill>
                <a:latin typeface="Calibri" pitchFamily="34" charset="0"/>
                <a:cs typeface="Calibri" pitchFamily="34" charset="0"/>
              </a:rPr>
              <a:t/>
            </a:r>
            <a:br>
              <a:rPr lang="ro-RO" sz="1700" b="1" spc="0" dirty="0" smtClean="0">
                <a:solidFill>
                  <a:srgbClr val="78B832"/>
                </a:solidFill>
                <a:latin typeface="Calibri" pitchFamily="34" charset="0"/>
                <a:cs typeface="Calibri" pitchFamily="34" charset="0"/>
              </a:rPr>
            </a:br>
            <a:r>
              <a:rPr lang="ro-RO" sz="1700" b="1" dirty="0" smtClean="0">
                <a:solidFill>
                  <a:srgbClr val="78B832"/>
                </a:solidFill>
                <a:latin typeface="Calibri" pitchFamily="34" charset="0"/>
                <a:cs typeface="Calibri" pitchFamily="34" charset="0"/>
              </a:rPr>
              <a:t/>
            </a:r>
            <a:br>
              <a:rPr lang="ro-RO" sz="1700" b="1" dirty="0" smtClean="0">
                <a:solidFill>
                  <a:srgbClr val="78B832"/>
                </a:solidFill>
                <a:latin typeface="Calibri" pitchFamily="34" charset="0"/>
                <a:cs typeface="Calibri" pitchFamily="34" charset="0"/>
              </a:rPr>
            </a:br>
            <a:r>
              <a:rPr lang="vi-VN" sz="1700" dirty="0" smtClean="0">
                <a:solidFill>
                  <a:schemeClr val="tx1"/>
                </a:solidFill>
                <a:latin typeface="Calibri" pitchFamily="34" charset="0"/>
                <a:cs typeface="Calibri" pitchFamily="34" charset="0"/>
              </a:rPr>
              <a:t/>
            </a:r>
            <a:br>
              <a:rPr lang="vi-VN" sz="1700" dirty="0" smtClean="0">
                <a:solidFill>
                  <a:schemeClr val="tx1"/>
                </a:solidFill>
                <a:latin typeface="Calibri" pitchFamily="34" charset="0"/>
                <a:cs typeface="Calibri" pitchFamily="34" charset="0"/>
              </a:rPr>
            </a:br>
            <a:r>
              <a:rPr lang="vi-VN" sz="1700" b="1" dirty="0" smtClean="0">
                <a:solidFill>
                  <a:schemeClr val="tx1"/>
                </a:solidFill>
                <a:latin typeface="Calibri" pitchFamily="34" charset="0"/>
                <a:cs typeface="Calibri" pitchFamily="34" charset="0"/>
              </a:rPr>
              <a:t/>
            </a:r>
            <a:br>
              <a:rPr lang="vi-VN" sz="1700" b="1" dirty="0" smtClean="0">
                <a:solidFill>
                  <a:schemeClr val="tx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vi-VN" sz="1800" b="1" dirty="0" smtClean="0">
                <a:solidFill>
                  <a:srgbClr val="1F4AA1"/>
                </a:solidFill>
                <a:latin typeface="Calibri" pitchFamily="34" charset="0"/>
                <a:cs typeface="Calibri" pitchFamily="34" charset="0"/>
              </a:rPr>
              <a:t/>
            </a:r>
            <a:br>
              <a:rPr lang="vi-VN" sz="1800" b="1" dirty="0" smtClean="0">
                <a:solidFill>
                  <a:srgbClr val="1F4AA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ro-RO" sz="1800" dirty="0" smtClean="0">
                <a:solidFill>
                  <a:srgbClr val="1F4AA1"/>
                </a:solidFill>
                <a:latin typeface="Calibri" pitchFamily="34" charset="0"/>
                <a:cs typeface="Calibri" pitchFamily="34" charset="0"/>
              </a:rPr>
              <a:t/>
            </a:r>
            <a:br>
              <a:rPr lang="ro-RO" sz="1800" dirty="0" smtClean="0">
                <a:solidFill>
                  <a:srgbClr val="1F4AA1"/>
                </a:solidFill>
                <a:latin typeface="Calibri" pitchFamily="34" charset="0"/>
                <a:cs typeface="Calibri" pitchFamily="34" charset="0"/>
              </a:rPr>
            </a:br>
            <a:endParaRPr lang="ro-RO" sz="1800" dirty="0">
              <a:solidFill>
                <a:srgbClr val="1F4AA1"/>
              </a:solidFill>
              <a:latin typeface="Calibri" pitchFamily="34" charset="0"/>
              <a:cs typeface="Calibri" pitchFamily="34" charset="0"/>
            </a:endParaRPr>
          </a:p>
        </p:txBody>
      </p:sp>
      <p:sp>
        <p:nvSpPr>
          <p:cNvPr id="9" name="Title 1"/>
          <p:cNvSpPr txBox="1">
            <a:spLocks/>
          </p:cNvSpPr>
          <p:nvPr/>
        </p:nvSpPr>
        <p:spPr>
          <a:xfrm>
            <a:off x="395536" y="506251"/>
            <a:ext cx="8229600" cy="123941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pPr algn="ctr"/>
            <a:endParaRPr lang="ro-RO" dirty="0" smtClean="0">
              <a:solidFill>
                <a:srgbClr val="1F4AA1"/>
              </a:solidFill>
              <a:latin typeface="Calibri" pitchFamily="34" charset="0"/>
              <a:cs typeface="Calibri" pitchFamily="34" charset="0"/>
            </a:endParaRPr>
          </a:p>
        </p:txBody>
      </p:sp>
      <p:pic>
        <p:nvPicPr>
          <p:cNvPr id="7" name="Picture 2" descr="C:\Users\simona.nimu\Desktop\logo PNDR_nou.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6296" y="521532"/>
            <a:ext cx="1584176" cy="11403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94257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442725"/>
            <a:ext cx="12192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611560" y="1661925"/>
            <a:ext cx="8280920" cy="4863419"/>
          </a:xfrm>
        </p:spPr>
        <p:txBody>
          <a:bodyPr numCol="1" anchor="t">
            <a:normAutofit fontScale="90000"/>
          </a:bodyPr>
          <a:lstStyle/>
          <a:p>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vi-VN" sz="1800" b="1" dirty="0" smtClean="0">
                <a:solidFill>
                  <a:srgbClr val="1F4AA1"/>
                </a:solidFill>
                <a:latin typeface="Calibri" pitchFamily="34" charset="0"/>
                <a:cs typeface="Calibri" pitchFamily="34" charset="0"/>
              </a:rPr>
              <a:t>M7</a:t>
            </a:r>
            <a:r>
              <a:rPr lang="vi-VN" sz="1800" b="1" dirty="0">
                <a:solidFill>
                  <a:srgbClr val="1F4AA1"/>
                </a:solidFill>
                <a:latin typeface="Calibri" pitchFamily="34" charset="0"/>
                <a:cs typeface="Calibri" pitchFamily="34" charset="0"/>
              </a:rPr>
              <a:t>. (Art. 20) - Servicii de bază şi reînnoirea satelor în zonele </a:t>
            </a:r>
            <a:r>
              <a:rPr lang="vi-VN" sz="1800" b="1" dirty="0" smtClean="0">
                <a:solidFill>
                  <a:srgbClr val="1F4AA1"/>
                </a:solidFill>
                <a:latin typeface="Calibri" pitchFamily="34" charset="0"/>
                <a:cs typeface="Calibri" pitchFamily="34" charset="0"/>
              </a:rPr>
              <a:t>rurale</a:t>
            </a: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Sub-măsura 7.2 </a:t>
            </a:r>
            <a:r>
              <a:rPr lang="en-US" sz="1800" dirty="0" smtClean="0">
                <a:solidFill>
                  <a:srgbClr val="1F4AA1"/>
                </a:solidFill>
                <a:latin typeface="Calibri" pitchFamily="34" charset="0"/>
                <a:cs typeface="Calibri" pitchFamily="34" charset="0"/>
              </a:rPr>
              <a:t>“</a:t>
            </a:r>
            <a:r>
              <a:rPr lang="vi-VN" sz="1800" dirty="0" smtClean="0">
                <a:solidFill>
                  <a:srgbClr val="1F4AA1"/>
                </a:solidFill>
                <a:latin typeface="Calibri" pitchFamily="34" charset="0"/>
                <a:cs typeface="Calibri" pitchFamily="34" charset="0"/>
              </a:rPr>
              <a:t>Investiţii </a:t>
            </a:r>
            <a:r>
              <a:rPr lang="vi-VN" sz="1800" dirty="0">
                <a:solidFill>
                  <a:srgbClr val="1F4AA1"/>
                </a:solidFill>
                <a:latin typeface="Calibri" pitchFamily="34" charset="0"/>
                <a:cs typeface="Calibri" pitchFamily="34" charset="0"/>
              </a:rPr>
              <a:t>în crearea și modernizarea infrastructurii de bază la scară </a:t>
            </a:r>
            <a:r>
              <a:rPr lang="vi-VN" sz="1800" dirty="0" smtClean="0">
                <a:solidFill>
                  <a:srgbClr val="1F4AA1"/>
                </a:solidFill>
                <a:latin typeface="Calibri" pitchFamily="34" charset="0"/>
                <a:cs typeface="Calibri" pitchFamily="34" charset="0"/>
              </a:rPr>
              <a:t>mică</a:t>
            </a:r>
            <a:r>
              <a:rPr lang="en-US" sz="1800" dirty="0" smtClean="0">
                <a:solidFill>
                  <a:srgbClr val="1F4AA1"/>
                </a:solidFill>
                <a:latin typeface="Calibri" pitchFamily="34" charset="0"/>
                <a:cs typeface="Calibri" pitchFamily="34" charset="0"/>
              </a:rPr>
              <a:t>”</a:t>
            </a:r>
            <a:r>
              <a:rPr lang="ro-RO" sz="1800" dirty="0" smtClean="0">
                <a:solidFill>
                  <a:srgbClr val="1F4AA1"/>
                </a:solidFill>
                <a:latin typeface="Calibri" pitchFamily="34" charset="0"/>
                <a:cs typeface="Calibri" pitchFamily="34" charset="0"/>
              </a:rPr>
              <a:t/>
            </a:r>
            <a:br>
              <a:rPr lang="ro-RO" sz="1800" dirty="0" smtClean="0">
                <a:solidFill>
                  <a:srgbClr val="1F4AA1"/>
                </a:solidFill>
                <a:latin typeface="Calibri" pitchFamily="34" charset="0"/>
                <a:cs typeface="Calibri" pitchFamily="34" charset="0"/>
              </a:rPr>
            </a:br>
            <a:r>
              <a:rPr lang="ro-RO" sz="1700" dirty="0" smtClean="0">
                <a:solidFill>
                  <a:srgbClr val="1F4AA1"/>
                </a:solidFill>
                <a:latin typeface="Calibri" pitchFamily="34" charset="0"/>
                <a:cs typeface="Calibri" pitchFamily="34" charset="0"/>
              </a:rPr>
              <a:t/>
            </a:r>
            <a:br>
              <a:rPr lang="ro-RO" sz="1700" dirty="0" smtClean="0">
                <a:solidFill>
                  <a:srgbClr val="1F4AA1"/>
                </a:solidFill>
                <a:latin typeface="Calibri" pitchFamily="34" charset="0"/>
                <a:cs typeface="Calibri" pitchFamily="34" charset="0"/>
              </a:rPr>
            </a:br>
            <a:r>
              <a:rPr lang="ro-RO" sz="1700" dirty="0" smtClean="0">
                <a:solidFill>
                  <a:srgbClr val="1F4AA1"/>
                </a:solidFill>
                <a:latin typeface="Calibri" pitchFamily="34" charset="0"/>
                <a:cs typeface="Calibri" pitchFamily="34" charset="0"/>
              </a:rPr>
              <a:t>Cheltuieli eligibile</a:t>
            </a:r>
            <a:br>
              <a:rPr lang="ro-RO" sz="1700" dirty="0" smtClean="0">
                <a:solidFill>
                  <a:srgbClr val="1F4AA1"/>
                </a:solidFill>
                <a:latin typeface="Calibri" pitchFamily="34" charset="0"/>
                <a:cs typeface="Calibri" pitchFamily="34" charset="0"/>
              </a:rPr>
            </a:br>
            <a:r>
              <a:rPr lang="ro-RO" sz="1700" u="sng" dirty="0" smtClean="0">
                <a:solidFill>
                  <a:schemeClr val="tx1"/>
                </a:solidFill>
                <a:latin typeface="Calibri" pitchFamily="34" charset="0"/>
                <a:cs typeface="Calibri" pitchFamily="34" charset="0"/>
              </a:rPr>
              <a:t>Pentru proiectele privind infrastructura rutieră de interes local și infrastructura de apă/apă uzată:</a:t>
            </a:r>
            <a:br>
              <a:rPr lang="ro-RO" sz="1700" u="sng"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construcția, extinderea și/sau modernizarea rețelei publice de apă;</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a:t>
            </a:r>
            <a:r>
              <a:rPr lang="ro-RO" sz="1700" dirty="0">
                <a:solidFill>
                  <a:schemeClr val="tx1"/>
                </a:solidFill>
                <a:latin typeface="Calibri" pitchFamily="34" charset="0"/>
                <a:cs typeface="Calibri" pitchFamily="34" charset="0"/>
              </a:rPr>
              <a:t>construcția, extinderea și/sau modernizarea rețelei publice de </a:t>
            </a:r>
            <a:r>
              <a:rPr lang="ro-RO" sz="1700" dirty="0" smtClean="0">
                <a:solidFill>
                  <a:schemeClr val="tx1"/>
                </a:solidFill>
                <a:latin typeface="Calibri" pitchFamily="34" charset="0"/>
                <a:cs typeface="Calibri" pitchFamily="34" charset="0"/>
              </a:rPr>
              <a:t>apă uzată;</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a:t>
            </a:r>
            <a:r>
              <a:rPr lang="ro-RO" sz="1700" dirty="0">
                <a:solidFill>
                  <a:schemeClr val="tx1"/>
                </a:solidFill>
                <a:latin typeface="Calibri" pitchFamily="34" charset="0"/>
                <a:cs typeface="Calibri" pitchFamily="34" charset="0"/>
              </a:rPr>
              <a:t>construcția, extinderea și/sau modernizarea rețelei </a:t>
            </a:r>
            <a:r>
              <a:rPr lang="ro-RO" sz="1700" dirty="0" smtClean="0">
                <a:solidFill>
                  <a:schemeClr val="tx1"/>
                </a:solidFill>
                <a:latin typeface="Calibri" pitchFamily="34" charset="0"/>
                <a:cs typeface="Calibri" pitchFamily="34" charset="0"/>
              </a:rPr>
              <a:t>de drumuri de interes local.</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a:r>
            <a:br>
              <a:rPr lang="ro-RO" sz="1700" dirty="0" smtClean="0">
                <a:solidFill>
                  <a:schemeClr val="tx1"/>
                </a:solidFill>
                <a:latin typeface="Calibri" pitchFamily="34" charset="0"/>
                <a:cs typeface="Calibri" pitchFamily="34" charset="0"/>
              </a:rPr>
            </a:br>
            <a:r>
              <a:rPr lang="ro-RO" sz="1700" dirty="0">
                <a:solidFill>
                  <a:schemeClr val="tx1"/>
                </a:solidFill>
                <a:latin typeface="Calibri" pitchFamily="34" charset="0"/>
                <a:cs typeface="Calibri" pitchFamily="34" charset="0"/>
              </a:rPr>
              <a:t/>
            </a:r>
            <a:br>
              <a:rPr lang="ro-RO" sz="1700" dirty="0">
                <a:solidFill>
                  <a:schemeClr val="tx1"/>
                </a:solidFill>
                <a:latin typeface="Calibri" pitchFamily="34" charset="0"/>
                <a:cs typeface="Calibri" pitchFamily="34" charset="0"/>
              </a:rPr>
            </a:br>
            <a:r>
              <a:rPr lang="ro-RO" sz="1700" u="sng" dirty="0">
                <a:solidFill>
                  <a:schemeClr val="tx1"/>
                </a:solidFill>
                <a:latin typeface="Calibri" pitchFamily="34" charset="0"/>
                <a:cs typeface="Calibri" pitchFamily="34" charset="0"/>
              </a:rPr>
              <a:t>Pentru proiectele </a:t>
            </a:r>
            <a:r>
              <a:rPr lang="ro-RO" sz="1700" u="sng" dirty="0" smtClean="0">
                <a:solidFill>
                  <a:schemeClr val="tx1"/>
                </a:solidFill>
                <a:latin typeface="Calibri" pitchFamily="34" charset="0"/>
                <a:cs typeface="Calibri" pitchFamily="34" charset="0"/>
              </a:rPr>
              <a:t>de infrastructură educațională/socială (îngrijire) :</a:t>
            </a:r>
            <a:br>
              <a:rPr lang="ro-RO" sz="1700" u="sng"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construcția, modernizarea și dotarea clădirilor, inclusiv demolarea, în cazul în care expertiza tehnică o recomandă;</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achiziționarea, inclusiv prin leasing, de mijloace de transport pentru transport școlar.</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a:r>
            <a:br>
              <a:rPr lang="ro-RO" sz="1700" dirty="0" smtClean="0">
                <a:solidFill>
                  <a:schemeClr val="tx1"/>
                </a:solidFill>
                <a:latin typeface="Calibri" pitchFamily="34" charset="0"/>
                <a:cs typeface="Calibri" pitchFamily="34" charset="0"/>
              </a:rPr>
            </a:br>
            <a:r>
              <a:rPr lang="ro-RO" sz="1700" u="sng" dirty="0" smtClean="0">
                <a:solidFill>
                  <a:schemeClr val="tx1"/>
                </a:solidFill>
                <a:latin typeface="Calibri" pitchFamily="34" charset="0"/>
                <a:cs typeface="Calibri" pitchFamily="34" charset="0"/>
              </a:rPr>
              <a:t>Pentru </a:t>
            </a:r>
            <a:r>
              <a:rPr lang="ro-RO" sz="1700" u="sng" dirty="0">
                <a:solidFill>
                  <a:schemeClr val="tx1"/>
                </a:solidFill>
                <a:latin typeface="Calibri" pitchFamily="34" charset="0"/>
                <a:cs typeface="Calibri" pitchFamily="34" charset="0"/>
              </a:rPr>
              <a:t>proiectele de infrastructură </a:t>
            </a:r>
            <a:r>
              <a:rPr lang="ro-RO" sz="1700" u="sng" dirty="0" smtClean="0">
                <a:solidFill>
                  <a:schemeClr val="tx1"/>
                </a:solidFill>
                <a:latin typeface="Calibri" pitchFamily="34" charset="0"/>
                <a:cs typeface="Calibri" pitchFamily="34" charset="0"/>
              </a:rPr>
              <a:t>aferentă serviciiilor medicale:</a:t>
            </a:r>
            <a:br>
              <a:rPr lang="ro-RO" sz="1700" u="sng"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construcția, extinderea și/sau modernizarea clădirilor aferente dispensarelor medicale. </a:t>
            </a:r>
            <a:r>
              <a:rPr lang="ro-RO" sz="1700" dirty="0">
                <a:solidFill>
                  <a:schemeClr val="tx1"/>
                </a:solidFill>
                <a:latin typeface="Calibri" pitchFamily="34" charset="0"/>
                <a:cs typeface="Calibri" pitchFamily="34" charset="0"/>
              </a:rPr>
              <a:t/>
            </a:r>
            <a:br>
              <a:rPr lang="ro-RO" sz="1700" dirty="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a:r>
            <a:br>
              <a:rPr lang="ro-RO" sz="1700" dirty="0" smtClean="0">
                <a:solidFill>
                  <a:schemeClr val="tx1"/>
                </a:solidFill>
                <a:latin typeface="Calibri" pitchFamily="34" charset="0"/>
                <a:cs typeface="Calibri" pitchFamily="34" charset="0"/>
              </a:rPr>
            </a:br>
            <a:r>
              <a:rPr lang="ro-RO" sz="1700" u="sng" dirty="0">
                <a:solidFill>
                  <a:schemeClr val="tx1"/>
                </a:solidFill>
                <a:latin typeface="Calibri" pitchFamily="34" charset="0"/>
                <a:cs typeface="Calibri" pitchFamily="34" charset="0"/>
              </a:rPr>
              <a:t/>
            </a:r>
            <a:br>
              <a:rPr lang="ro-RO" sz="1700" u="sng" dirty="0">
                <a:solidFill>
                  <a:schemeClr val="tx1"/>
                </a:solidFill>
                <a:latin typeface="Calibri" pitchFamily="34" charset="0"/>
                <a:cs typeface="Calibri" pitchFamily="34" charset="0"/>
              </a:rPr>
            </a:br>
            <a:r>
              <a:rPr lang="ro-RO" sz="1700" dirty="0" smtClean="0">
                <a:solidFill>
                  <a:srgbClr val="1F4AA1"/>
                </a:solidFill>
                <a:latin typeface="Calibri" pitchFamily="34" charset="0"/>
                <a:cs typeface="Calibri" pitchFamily="34" charset="0"/>
              </a:rPr>
              <a:t/>
            </a:r>
            <a:br>
              <a:rPr lang="ro-RO" sz="1700" dirty="0" smtClean="0">
                <a:solidFill>
                  <a:srgbClr val="1F4AA1"/>
                </a:solidFill>
                <a:latin typeface="Calibri" pitchFamily="34" charset="0"/>
                <a:cs typeface="Calibri" pitchFamily="34" charset="0"/>
              </a:rPr>
            </a:br>
            <a:r>
              <a:rPr lang="ro-RO" sz="1700" b="1" dirty="0" smtClean="0">
                <a:solidFill>
                  <a:srgbClr val="78B832"/>
                </a:solidFill>
                <a:latin typeface="Calibri" pitchFamily="34" charset="0"/>
                <a:cs typeface="Calibri" pitchFamily="34" charset="0"/>
              </a:rPr>
              <a:t/>
            </a:r>
            <a:br>
              <a:rPr lang="ro-RO" sz="1700" b="1" dirty="0" smtClean="0">
                <a:solidFill>
                  <a:srgbClr val="78B832"/>
                </a:solidFill>
                <a:latin typeface="Calibri" pitchFamily="34" charset="0"/>
                <a:cs typeface="Calibri" pitchFamily="34" charset="0"/>
              </a:rPr>
            </a:br>
            <a:r>
              <a:rPr lang="vi-VN" sz="1700" dirty="0" smtClean="0">
                <a:solidFill>
                  <a:schemeClr val="tx1"/>
                </a:solidFill>
                <a:latin typeface="Calibri" pitchFamily="34" charset="0"/>
                <a:cs typeface="Calibri" pitchFamily="34" charset="0"/>
              </a:rPr>
              <a:t/>
            </a:r>
            <a:br>
              <a:rPr lang="vi-VN" sz="1700" dirty="0" smtClean="0">
                <a:solidFill>
                  <a:schemeClr val="tx1"/>
                </a:solidFill>
                <a:latin typeface="Calibri" pitchFamily="34" charset="0"/>
                <a:cs typeface="Calibri" pitchFamily="34" charset="0"/>
              </a:rPr>
            </a:br>
            <a:r>
              <a:rPr lang="vi-VN" sz="1700" b="1" dirty="0" smtClean="0">
                <a:solidFill>
                  <a:schemeClr val="tx1"/>
                </a:solidFill>
                <a:latin typeface="Calibri" pitchFamily="34" charset="0"/>
                <a:cs typeface="Calibri" pitchFamily="34" charset="0"/>
              </a:rPr>
              <a:t/>
            </a:r>
            <a:br>
              <a:rPr lang="vi-VN" sz="1700" b="1" dirty="0" smtClean="0">
                <a:solidFill>
                  <a:schemeClr val="tx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vi-VN" sz="1800" b="1" dirty="0" smtClean="0">
                <a:solidFill>
                  <a:srgbClr val="1F4AA1"/>
                </a:solidFill>
                <a:latin typeface="Calibri" pitchFamily="34" charset="0"/>
                <a:cs typeface="Calibri" pitchFamily="34" charset="0"/>
              </a:rPr>
              <a:t/>
            </a:r>
            <a:br>
              <a:rPr lang="vi-VN" sz="1800" b="1" dirty="0" smtClean="0">
                <a:solidFill>
                  <a:srgbClr val="1F4AA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ro-RO" sz="1800" dirty="0" smtClean="0">
                <a:solidFill>
                  <a:srgbClr val="1F4AA1"/>
                </a:solidFill>
                <a:latin typeface="Calibri" pitchFamily="34" charset="0"/>
                <a:cs typeface="Calibri" pitchFamily="34" charset="0"/>
              </a:rPr>
              <a:t/>
            </a:r>
            <a:br>
              <a:rPr lang="ro-RO" sz="1800" dirty="0" smtClean="0">
                <a:solidFill>
                  <a:srgbClr val="1F4AA1"/>
                </a:solidFill>
                <a:latin typeface="Calibri" pitchFamily="34" charset="0"/>
                <a:cs typeface="Calibri" pitchFamily="34" charset="0"/>
              </a:rPr>
            </a:br>
            <a:endParaRPr lang="ro-RO" sz="1800" dirty="0">
              <a:solidFill>
                <a:srgbClr val="1F4AA1"/>
              </a:solidFill>
              <a:latin typeface="Calibri" pitchFamily="34" charset="0"/>
              <a:cs typeface="Calibri" pitchFamily="34" charset="0"/>
            </a:endParaRPr>
          </a:p>
        </p:txBody>
      </p:sp>
      <p:sp>
        <p:nvSpPr>
          <p:cNvPr id="9" name="Title 1"/>
          <p:cNvSpPr txBox="1">
            <a:spLocks/>
          </p:cNvSpPr>
          <p:nvPr/>
        </p:nvSpPr>
        <p:spPr>
          <a:xfrm>
            <a:off x="395536" y="506251"/>
            <a:ext cx="8229600" cy="123941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pPr algn="ctr"/>
            <a:endParaRPr lang="ro-RO" dirty="0" smtClean="0">
              <a:solidFill>
                <a:srgbClr val="1F4AA1"/>
              </a:solidFill>
              <a:latin typeface="Calibri" pitchFamily="34" charset="0"/>
              <a:cs typeface="Calibri" pitchFamily="34" charset="0"/>
            </a:endParaRPr>
          </a:p>
        </p:txBody>
      </p:sp>
      <p:pic>
        <p:nvPicPr>
          <p:cNvPr id="7" name="Picture 2" descr="C:\Users\simona.nimu\Desktop\logo PNDR_nou.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6296" y="521532"/>
            <a:ext cx="1584176" cy="11403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56185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442725"/>
            <a:ext cx="12192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611560" y="1988840"/>
            <a:ext cx="8280920" cy="4320480"/>
          </a:xfrm>
        </p:spPr>
        <p:txBody>
          <a:bodyPr numCol="1" anchor="t">
            <a:normAutofit fontScale="90000"/>
          </a:bodyPr>
          <a:lstStyle/>
          <a:p>
            <a:pPr>
              <a:tabLst>
                <a:tab pos="88900" algn="l"/>
              </a:tabLst>
            </a:pPr>
            <a:r>
              <a:rPr lang="vi-VN" sz="1700" dirty="0" smtClean="0">
                <a:solidFill>
                  <a:srgbClr val="1F4AA1"/>
                </a:solidFill>
                <a:latin typeface="Calibri" pitchFamily="34" charset="0"/>
                <a:cs typeface="Calibri" pitchFamily="34" charset="0"/>
              </a:rPr>
              <a:t>Sume </a:t>
            </a:r>
            <a:r>
              <a:rPr lang="vi-VN" sz="1700" dirty="0">
                <a:solidFill>
                  <a:srgbClr val="1F4AA1"/>
                </a:solidFill>
                <a:latin typeface="Calibri" pitchFamily="34" charset="0"/>
                <a:cs typeface="Calibri" pitchFamily="34" charset="0"/>
              </a:rPr>
              <a:t>și rate de sprijin </a:t>
            </a:r>
            <a:r>
              <a:rPr lang="vi-VN" sz="1700" dirty="0" smtClean="0">
                <a:solidFill>
                  <a:srgbClr val="1F4AA1"/>
                </a:solidFill>
                <a:latin typeface="Calibri" pitchFamily="34" charset="0"/>
                <a:cs typeface="Calibri" pitchFamily="34" charset="0"/>
              </a:rPr>
              <a:t>aplicabile</a:t>
            </a:r>
            <a:r>
              <a:rPr lang="ro-RO" sz="1700" dirty="0" smtClean="0">
                <a:solidFill>
                  <a:schemeClr val="tx1"/>
                </a:solidFill>
                <a:latin typeface="Calibri" pitchFamily="34" charset="0"/>
                <a:cs typeface="Calibri" pitchFamily="34" charset="0"/>
              </a:rPr>
              <a:t/>
            </a:r>
            <a:br>
              <a:rPr lang="ro-RO" sz="1700" dirty="0" smtClean="0">
                <a:solidFill>
                  <a:schemeClr val="tx1"/>
                </a:solidFill>
                <a:latin typeface="Calibri" pitchFamily="34" charset="0"/>
                <a:cs typeface="Calibri" pitchFamily="34" charset="0"/>
              </a:rPr>
            </a:br>
            <a:r>
              <a:rPr lang="vi-VN" sz="1700" dirty="0">
                <a:solidFill>
                  <a:schemeClr val="tx1"/>
                </a:solidFill>
                <a:latin typeface="Calibri" pitchFamily="34" charset="0"/>
                <a:cs typeface="Calibri" pitchFamily="34" charset="0"/>
              </a:rPr>
              <a:t/>
            </a:r>
            <a:br>
              <a:rPr lang="vi-VN" sz="1700" dirty="0">
                <a:solidFill>
                  <a:schemeClr val="tx1"/>
                </a:solidFill>
                <a:latin typeface="Calibri" pitchFamily="34" charset="0"/>
                <a:cs typeface="Calibri" pitchFamily="34" charset="0"/>
              </a:rPr>
            </a:br>
            <a:r>
              <a:rPr lang="vi-VN" sz="1700" dirty="0">
                <a:solidFill>
                  <a:schemeClr val="tx1"/>
                </a:solidFill>
                <a:latin typeface="Calibri" pitchFamily="34" charset="0"/>
                <a:cs typeface="Calibri" pitchFamily="34" charset="0"/>
              </a:rPr>
              <a:t>Sprijinul public nerambursabil - 100% din totalul cheltuielilor eligibile pentru proiectele aplicate de autoritățile publice locale și ONG-uri care sunt negeneratoare de profit și nu va depăși:</a:t>
            </a:r>
            <a:br>
              <a:rPr lang="vi-VN" sz="1700" dirty="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a:t>
            </a:r>
            <a:r>
              <a:rPr lang="vi-VN" sz="1700" dirty="0">
                <a:solidFill>
                  <a:schemeClr val="tx1"/>
                </a:solidFill>
                <a:latin typeface="Calibri" pitchFamily="34" charset="0"/>
                <a:cs typeface="Calibri" pitchFamily="34" charset="0"/>
              </a:rPr>
              <a:t>	</a:t>
            </a:r>
            <a:r>
              <a:rPr lang="vi-VN" sz="1700" b="1" dirty="0">
                <a:solidFill>
                  <a:schemeClr val="tx1"/>
                </a:solidFill>
                <a:latin typeface="Calibri" pitchFamily="34" charset="0"/>
                <a:cs typeface="Calibri" pitchFamily="34" charset="0"/>
              </a:rPr>
              <a:t>1.000. 000 Euro/ comună</a:t>
            </a:r>
            <a:r>
              <a:rPr lang="vi-VN" sz="1700" dirty="0">
                <a:solidFill>
                  <a:schemeClr val="tx1"/>
                </a:solidFill>
                <a:latin typeface="Calibri" pitchFamily="34" charset="0"/>
                <a:cs typeface="Calibri" pitchFamily="34" charset="0"/>
              </a:rPr>
              <a:t>, pentru investiții care vizează un singur tip de sprijin (infrastructura de drumuri, apă sau apă uzată);</a:t>
            </a:r>
            <a:br>
              <a:rPr lang="vi-VN" sz="1700" dirty="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a:t>
            </a:r>
            <a:r>
              <a:rPr lang="vi-VN" sz="1700" dirty="0">
                <a:solidFill>
                  <a:schemeClr val="tx1"/>
                </a:solidFill>
                <a:latin typeface="Calibri" pitchFamily="34" charset="0"/>
                <a:cs typeface="Calibri" pitchFamily="34" charset="0"/>
              </a:rPr>
              <a:t>	</a:t>
            </a:r>
            <a:r>
              <a:rPr lang="vi-VN" sz="1700" b="1" dirty="0">
                <a:solidFill>
                  <a:schemeClr val="tx1"/>
                </a:solidFill>
                <a:latin typeface="Calibri" pitchFamily="34" charset="0"/>
                <a:cs typeface="Calibri" pitchFamily="34" charset="0"/>
              </a:rPr>
              <a:t>2.500.000 Euro/ comună</a:t>
            </a:r>
            <a:r>
              <a:rPr lang="vi-VN" sz="1700" dirty="0">
                <a:solidFill>
                  <a:schemeClr val="tx1"/>
                </a:solidFill>
                <a:latin typeface="Calibri" pitchFamily="34" charset="0"/>
                <a:cs typeface="Calibri" pitchFamily="34" charset="0"/>
              </a:rPr>
              <a:t>, pentru investiții  care vizează înființarea infrastructurii apă și apă uzată și </a:t>
            </a:r>
            <a:r>
              <a:rPr lang="vi-VN" sz="1700" b="1" dirty="0">
                <a:solidFill>
                  <a:schemeClr val="tx1"/>
                </a:solidFill>
                <a:latin typeface="Calibri" pitchFamily="34" charset="0"/>
                <a:cs typeface="Calibri" pitchFamily="34" charset="0"/>
              </a:rPr>
              <a:t>1.500.000 euro </a:t>
            </a:r>
            <a:r>
              <a:rPr lang="vi-VN" sz="1700" dirty="0">
                <a:solidFill>
                  <a:schemeClr val="tx1"/>
                </a:solidFill>
                <a:latin typeface="Calibri" pitchFamily="34" charset="0"/>
                <a:cs typeface="Calibri" pitchFamily="34" charset="0"/>
              </a:rPr>
              <a:t>pentru extinderea acestei infrastructuri;</a:t>
            </a:r>
            <a:br>
              <a:rPr lang="vi-VN" sz="1700" dirty="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a:t>
            </a:r>
            <a:r>
              <a:rPr lang="vi-VN" sz="1700" dirty="0">
                <a:solidFill>
                  <a:schemeClr val="tx1"/>
                </a:solidFill>
                <a:latin typeface="Calibri" pitchFamily="34" charset="0"/>
                <a:cs typeface="Calibri" pitchFamily="34" charset="0"/>
              </a:rPr>
              <a:t>	</a:t>
            </a:r>
            <a:r>
              <a:rPr lang="vi-VN" sz="1700" b="1" dirty="0">
                <a:solidFill>
                  <a:schemeClr val="tx1"/>
                </a:solidFill>
                <a:latin typeface="Calibri" pitchFamily="34" charset="0"/>
                <a:cs typeface="Calibri" pitchFamily="34" charset="0"/>
              </a:rPr>
              <a:t>500.000 Euro</a:t>
            </a:r>
            <a:r>
              <a:rPr lang="vi-VN" sz="1700" dirty="0">
                <a:solidFill>
                  <a:schemeClr val="tx1"/>
                </a:solidFill>
                <a:latin typeface="Calibri" pitchFamily="34" charset="0"/>
                <a:cs typeface="Calibri" pitchFamily="34" charset="0"/>
              </a:rPr>
              <a:t>, pentru proiectele de infrastructură educațională/socială/infrastructura aferentă serviciilor medicale; </a:t>
            </a:r>
            <a:br>
              <a:rPr lang="vi-VN" sz="1700" dirty="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a:t>
            </a:r>
            <a:r>
              <a:rPr lang="vi-VN" sz="1700" dirty="0">
                <a:solidFill>
                  <a:schemeClr val="tx1"/>
                </a:solidFill>
                <a:latin typeface="Calibri" pitchFamily="34" charset="0"/>
                <a:cs typeface="Calibri" pitchFamily="34" charset="0"/>
              </a:rPr>
              <a:t>	</a:t>
            </a:r>
            <a:r>
              <a:rPr lang="vi-VN" sz="1700" b="1" dirty="0">
                <a:solidFill>
                  <a:schemeClr val="tx1"/>
                </a:solidFill>
                <a:latin typeface="Calibri" pitchFamily="34" charset="0"/>
                <a:cs typeface="Calibri" pitchFamily="34" charset="0"/>
              </a:rPr>
              <a:t>4.000.000 eu</a:t>
            </a:r>
            <a:r>
              <a:rPr lang="vi-VN" sz="1700" dirty="0">
                <a:solidFill>
                  <a:schemeClr val="tx1"/>
                </a:solidFill>
                <a:latin typeface="Calibri" pitchFamily="34" charset="0"/>
                <a:cs typeface="Calibri" pitchFamily="34" charset="0"/>
              </a:rPr>
              <a:t>ro, pentru proiectele colective (ADI din care fac parte comune) (proiecte care vizează mai multe comune) fără a depăși valoarea maximă /comună/tip de sprijin.</a:t>
            </a:r>
            <a:br>
              <a:rPr lang="vi-VN" sz="1700" dirty="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a:r>
            <a:br>
              <a:rPr lang="ro-RO" sz="1700" dirty="0" smtClean="0">
                <a:solidFill>
                  <a:schemeClr val="tx1"/>
                </a:solidFill>
                <a:latin typeface="Calibri" pitchFamily="34" charset="0"/>
                <a:cs typeface="Calibri" pitchFamily="34" charset="0"/>
              </a:rPr>
            </a:br>
            <a:r>
              <a:rPr lang="vi-VN" sz="1700" dirty="0" smtClean="0">
                <a:solidFill>
                  <a:schemeClr val="tx1"/>
                </a:solidFill>
                <a:latin typeface="Calibri" pitchFamily="34" charset="0"/>
                <a:cs typeface="Calibri" pitchFamily="34" charset="0"/>
              </a:rPr>
              <a:t>Sprijinul </a:t>
            </a:r>
            <a:r>
              <a:rPr lang="vi-VN" sz="1700" dirty="0">
                <a:solidFill>
                  <a:schemeClr val="tx1"/>
                </a:solidFill>
                <a:latin typeface="Calibri" pitchFamily="34" charset="0"/>
                <a:cs typeface="Calibri" pitchFamily="34" charset="0"/>
              </a:rPr>
              <a:t>public nerambursabil acordat în cadrul acestei submăsuri va fi de max. 80% din totalul cheltuielilor eligibile pentru proiectele generatoare de profit aplicate de ONG-uri care vizează infrastructura educațională (gradinițe)  și socială (afterschool) și nu va depăși 100.000 euro.</a:t>
            </a:r>
            <a:br>
              <a:rPr lang="vi-VN" sz="1700" dirty="0">
                <a:solidFill>
                  <a:schemeClr val="tx1"/>
                </a:solidFill>
                <a:latin typeface="Calibri" pitchFamily="34" charset="0"/>
                <a:cs typeface="Calibri" pitchFamily="34" charset="0"/>
              </a:rPr>
            </a:br>
            <a:r>
              <a:rPr lang="ro-RO" sz="1800" b="1" dirty="0" smtClean="0">
                <a:solidFill>
                  <a:srgbClr val="78B832"/>
                </a:solidFill>
                <a:latin typeface="Calibri" pitchFamily="34" charset="0"/>
                <a:cs typeface="Calibri" pitchFamily="34" charset="0"/>
              </a:rPr>
              <a:t/>
            </a:r>
            <a:br>
              <a:rPr lang="ro-RO" sz="1800" b="1" dirty="0" smtClean="0">
                <a:solidFill>
                  <a:srgbClr val="78B832"/>
                </a:solidFill>
                <a:latin typeface="Calibri" pitchFamily="34" charset="0"/>
                <a:cs typeface="Calibri" pitchFamily="34" charset="0"/>
              </a:rPr>
            </a:br>
            <a:r>
              <a:rPr lang="ro-RO" sz="1800" b="1" dirty="0">
                <a:solidFill>
                  <a:srgbClr val="78B832"/>
                </a:solidFill>
                <a:latin typeface="Calibri" pitchFamily="34" charset="0"/>
                <a:cs typeface="Calibri" pitchFamily="34" charset="0"/>
              </a:rPr>
              <a:t/>
            </a:r>
            <a:br>
              <a:rPr lang="ro-RO" sz="1800" b="1" dirty="0">
                <a:solidFill>
                  <a:srgbClr val="78B832"/>
                </a:solidFill>
                <a:latin typeface="Calibri" pitchFamily="34" charset="0"/>
                <a:cs typeface="Calibri" pitchFamily="34" charset="0"/>
              </a:rPr>
            </a:br>
            <a:r>
              <a:rPr lang="ro-RO" sz="1800" b="1" dirty="0" smtClean="0">
                <a:solidFill>
                  <a:srgbClr val="78B832"/>
                </a:solidFill>
                <a:latin typeface="Calibri" pitchFamily="34" charset="0"/>
                <a:cs typeface="Calibri" pitchFamily="34" charset="0"/>
              </a:rPr>
              <a:t/>
            </a:r>
            <a:br>
              <a:rPr lang="ro-RO" sz="1800" b="1" dirty="0" smtClean="0">
                <a:solidFill>
                  <a:srgbClr val="78B832"/>
                </a:solidFill>
                <a:latin typeface="Calibri" pitchFamily="34" charset="0"/>
                <a:cs typeface="Calibri" pitchFamily="34" charset="0"/>
              </a:rPr>
            </a:br>
            <a:r>
              <a:rPr lang="vi-VN" sz="1800" dirty="0" smtClean="0">
                <a:solidFill>
                  <a:schemeClr val="tx1"/>
                </a:solidFill>
                <a:latin typeface="Calibri" pitchFamily="34" charset="0"/>
                <a:cs typeface="Calibri" pitchFamily="34" charset="0"/>
              </a:rPr>
              <a:t/>
            </a:r>
            <a:br>
              <a:rPr lang="vi-VN" sz="1800" dirty="0" smtClean="0">
                <a:solidFill>
                  <a:schemeClr val="tx1"/>
                </a:solidFill>
                <a:latin typeface="Calibri" pitchFamily="34" charset="0"/>
                <a:cs typeface="Calibri" pitchFamily="34" charset="0"/>
              </a:rPr>
            </a:br>
            <a:r>
              <a:rPr lang="vi-VN" sz="1800" b="1" dirty="0" smtClean="0">
                <a:solidFill>
                  <a:schemeClr val="tx1"/>
                </a:solidFill>
                <a:latin typeface="Calibri" pitchFamily="34" charset="0"/>
                <a:cs typeface="Calibri" pitchFamily="34" charset="0"/>
              </a:rPr>
              <a:t/>
            </a:r>
            <a:br>
              <a:rPr lang="vi-VN" sz="1800" b="1" dirty="0" smtClean="0">
                <a:solidFill>
                  <a:schemeClr val="tx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vi-VN" sz="1800" b="1" dirty="0" smtClean="0">
                <a:solidFill>
                  <a:srgbClr val="1F4AA1"/>
                </a:solidFill>
                <a:latin typeface="Calibri" pitchFamily="34" charset="0"/>
                <a:cs typeface="Calibri" pitchFamily="34" charset="0"/>
              </a:rPr>
              <a:t/>
            </a:r>
            <a:br>
              <a:rPr lang="vi-VN" sz="1800" b="1" dirty="0" smtClean="0">
                <a:solidFill>
                  <a:srgbClr val="1F4AA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ro-RO" sz="1800" dirty="0" smtClean="0">
                <a:solidFill>
                  <a:srgbClr val="1F4AA1"/>
                </a:solidFill>
                <a:latin typeface="Calibri" pitchFamily="34" charset="0"/>
                <a:cs typeface="Calibri" pitchFamily="34" charset="0"/>
              </a:rPr>
              <a:t/>
            </a:r>
            <a:br>
              <a:rPr lang="ro-RO" sz="1800" dirty="0" smtClean="0">
                <a:solidFill>
                  <a:srgbClr val="1F4AA1"/>
                </a:solidFill>
                <a:latin typeface="Calibri" pitchFamily="34" charset="0"/>
                <a:cs typeface="Calibri" pitchFamily="34" charset="0"/>
              </a:rPr>
            </a:br>
            <a:endParaRPr lang="ro-RO" sz="1800" dirty="0">
              <a:solidFill>
                <a:srgbClr val="1F4AA1"/>
              </a:solidFill>
              <a:latin typeface="Calibri" pitchFamily="34" charset="0"/>
              <a:cs typeface="Calibri" pitchFamily="34" charset="0"/>
            </a:endParaRPr>
          </a:p>
        </p:txBody>
      </p:sp>
      <p:sp>
        <p:nvSpPr>
          <p:cNvPr id="9" name="Title 1"/>
          <p:cNvSpPr txBox="1">
            <a:spLocks/>
          </p:cNvSpPr>
          <p:nvPr/>
        </p:nvSpPr>
        <p:spPr>
          <a:xfrm>
            <a:off x="395536" y="506251"/>
            <a:ext cx="8229600" cy="123941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pPr algn="ctr"/>
            <a:endParaRPr lang="ro-RO" dirty="0" smtClean="0">
              <a:solidFill>
                <a:srgbClr val="1F4AA1"/>
              </a:solidFill>
              <a:latin typeface="Calibri" pitchFamily="34" charset="0"/>
              <a:cs typeface="Calibri" pitchFamily="34" charset="0"/>
            </a:endParaRPr>
          </a:p>
        </p:txBody>
      </p:sp>
      <p:pic>
        <p:nvPicPr>
          <p:cNvPr id="7" name="Picture 2" descr="C:\Users\simona.nimu\Desktop\logo PNDR_nou.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6296" y="521532"/>
            <a:ext cx="1584176" cy="11403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77350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442725"/>
            <a:ext cx="12192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611560" y="1661925"/>
            <a:ext cx="8280920" cy="5079443"/>
          </a:xfrm>
        </p:spPr>
        <p:txBody>
          <a:bodyPr numCol="1" anchor="t">
            <a:normAutofit fontScale="90000"/>
          </a:bodyPr>
          <a:lstStyle/>
          <a:p>
            <a:pPr>
              <a:tabLst>
                <a:tab pos="88900" algn="l"/>
              </a:tabLst>
            </a:pPr>
            <a:r>
              <a:rPr lang="ro-RO" sz="1700" dirty="0" smtClean="0">
                <a:solidFill>
                  <a:srgbClr val="1F4AA1"/>
                </a:solidFill>
                <a:latin typeface="Calibri" pitchFamily="34" charset="0"/>
                <a:cs typeface="Calibri" pitchFamily="34" charset="0"/>
              </a:rPr>
              <a:t/>
            </a:r>
            <a:br>
              <a:rPr lang="ro-RO" sz="1700" dirty="0" smtClean="0">
                <a:solidFill>
                  <a:srgbClr val="1F4AA1"/>
                </a:solidFill>
                <a:latin typeface="Calibri" pitchFamily="34" charset="0"/>
                <a:cs typeface="Calibri" pitchFamily="34" charset="0"/>
              </a:rPr>
            </a:br>
            <a:r>
              <a:rPr lang="ro-RO" sz="1700" dirty="0">
                <a:solidFill>
                  <a:srgbClr val="1F4AA1"/>
                </a:solidFill>
                <a:latin typeface="Calibri" pitchFamily="34" charset="0"/>
                <a:cs typeface="Calibri" pitchFamily="34" charset="0"/>
              </a:rPr>
              <a:t/>
            </a:r>
            <a:br>
              <a:rPr lang="ro-RO" sz="1700" dirty="0">
                <a:solidFill>
                  <a:srgbClr val="1F4AA1"/>
                </a:solidFill>
                <a:latin typeface="Calibri" pitchFamily="34" charset="0"/>
                <a:cs typeface="Calibri" pitchFamily="34" charset="0"/>
              </a:rPr>
            </a:br>
            <a:r>
              <a:rPr lang="it-IT" sz="1800" dirty="0" smtClean="0">
                <a:solidFill>
                  <a:srgbClr val="1F4AA1"/>
                </a:solidFill>
                <a:latin typeface="Calibri" pitchFamily="34" charset="0"/>
                <a:cs typeface="Calibri" pitchFamily="34" charset="0"/>
              </a:rPr>
              <a:t>Sub-măsura </a:t>
            </a:r>
            <a:r>
              <a:rPr lang="it-IT" sz="1800" dirty="0">
                <a:solidFill>
                  <a:srgbClr val="1F4AA1"/>
                </a:solidFill>
                <a:latin typeface="Calibri" pitchFamily="34" charset="0"/>
                <a:cs typeface="Calibri" pitchFamily="34" charset="0"/>
              </a:rPr>
              <a:t>7.6 “Investiţii asociate cu protejarea patrimoniului cultural”</a:t>
            </a:r>
            <a:r>
              <a:rPr lang="ro-RO" sz="1800" dirty="0" smtClean="0">
                <a:solidFill>
                  <a:srgbClr val="1F4AA1"/>
                </a:solidFill>
                <a:latin typeface="Calibri" pitchFamily="34" charset="0"/>
                <a:cs typeface="Calibri" pitchFamily="34" charset="0"/>
              </a:rPr>
              <a:t/>
            </a:r>
            <a:br>
              <a:rPr lang="ro-RO" sz="1800" dirty="0" smtClean="0">
                <a:solidFill>
                  <a:srgbClr val="1F4AA1"/>
                </a:solidFill>
                <a:latin typeface="Calibri" pitchFamily="34" charset="0"/>
                <a:cs typeface="Calibri" pitchFamily="34" charset="0"/>
              </a:rPr>
            </a:br>
            <a:r>
              <a:rPr lang="ro-RO" sz="1700" dirty="0" smtClean="0">
                <a:solidFill>
                  <a:srgbClr val="1F4AA1"/>
                </a:solidFill>
                <a:latin typeface="Calibri" pitchFamily="34" charset="0"/>
                <a:cs typeface="Calibri" pitchFamily="34" charset="0"/>
              </a:rPr>
              <a:t/>
            </a:r>
            <a:br>
              <a:rPr lang="ro-RO" sz="1700" dirty="0" smtClean="0">
                <a:solidFill>
                  <a:srgbClr val="1F4AA1"/>
                </a:solidFill>
                <a:latin typeface="Calibri" pitchFamily="34" charset="0"/>
                <a:cs typeface="Calibri" pitchFamily="34" charset="0"/>
              </a:rPr>
            </a:br>
            <a:r>
              <a:rPr lang="ro-RO" sz="1700" dirty="0" smtClean="0">
                <a:solidFill>
                  <a:srgbClr val="1F4AA1"/>
                </a:solidFill>
                <a:latin typeface="Calibri" pitchFamily="34" charset="0"/>
                <a:cs typeface="Calibri" pitchFamily="34" charset="0"/>
              </a:rPr>
              <a:t>Beneficiari</a:t>
            </a:r>
            <a:r>
              <a:rPr lang="ro-RO" sz="1700" dirty="0">
                <a:solidFill>
                  <a:prstClr val="black"/>
                </a:solidFill>
                <a:latin typeface="Calibri" pitchFamily="34" charset="0"/>
                <a:cs typeface="Calibri" pitchFamily="34" charset="0"/>
              </a:rPr>
              <a:t/>
            </a:r>
            <a:br>
              <a:rPr lang="ro-RO" sz="1700" dirty="0">
                <a:solidFill>
                  <a:prstClr val="black"/>
                </a:solidFill>
                <a:latin typeface="Calibri" pitchFamily="34" charset="0"/>
                <a:cs typeface="Calibri" pitchFamily="34" charset="0"/>
              </a:rPr>
            </a:br>
            <a:r>
              <a:rPr lang="ro-RO" sz="1700" dirty="0">
                <a:solidFill>
                  <a:prstClr val="black"/>
                </a:solidFill>
                <a:latin typeface="Calibri" pitchFamily="34" charset="0"/>
                <a:cs typeface="Calibri" pitchFamily="34" charset="0"/>
              </a:rPr>
              <a:t>- comunele sau  asociațiile acestora</a:t>
            </a:r>
            <a:br>
              <a:rPr lang="ro-RO" sz="1700" dirty="0">
                <a:solidFill>
                  <a:prstClr val="black"/>
                </a:solidFill>
                <a:latin typeface="Calibri" pitchFamily="34" charset="0"/>
                <a:cs typeface="Calibri" pitchFamily="34" charset="0"/>
              </a:rPr>
            </a:br>
            <a:r>
              <a:rPr lang="ro-RO" sz="1700" dirty="0">
                <a:solidFill>
                  <a:prstClr val="black"/>
                </a:solidFill>
                <a:latin typeface="Calibri" pitchFamily="34" charset="0"/>
                <a:cs typeface="Calibri" pitchFamily="34" charset="0"/>
              </a:rPr>
              <a:t>- ONG-uri</a:t>
            </a:r>
            <a:br>
              <a:rPr lang="ro-RO" sz="1700" dirty="0">
                <a:solidFill>
                  <a:prstClr val="black"/>
                </a:solidFill>
                <a:latin typeface="Calibri" pitchFamily="34" charset="0"/>
                <a:cs typeface="Calibri" pitchFamily="34" charset="0"/>
              </a:rPr>
            </a:br>
            <a:r>
              <a:rPr lang="ro-RO" sz="1700" dirty="0">
                <a:solidFill>
                  <a:prstClr val="black"/>
                </a:solidFill>
                <a:latin typeface="Calibri" pitchFamily="34" charset="0"/>
                <a:cs typeface="Calibri" pitchFamily="34" charset="0"/>
              </a:rPr>
              <a:t>- unități de cult</a:t>
            </a:r>
            <a:br>
              <a:rPr lang="ro-RO" sz="1700" dirty="0">
                <a:solidFill>
                  <a:prstClr val="black"/>
                </a:solidFill>
                <a:latin typeface="Calibri" pitchFamily="34" charset="0"/>
                <a:cs typeface="Calibri" pitchFamily="34" charset="0"/>
              </a:rPr>
            </a:br>
            <a:r>
              <a:rPr lang="ro-RO" sz="1700" dirty="0">
                <a:solidFill>
                  <a:prstClr val="black"/>
                </a:solidFill>
                <a:latin typeface="Calibri" pitchFamily="34" charset="0"/>
                <a:cs typeface="Calibri" pitchFamily="34" charset="0"/>
              </a:rPr>
              <a:t>- persoane fizice autorizate și societăți comerciale care dețin în administrare obiective de patrimoniu cultural de clasă </a:t>
            </a:r>
            <a:r>
              <a:rPr lang="en-US" sz="1700" dirty="0">
                <a:solidFill>
                  <a:prstClr val="black"/>
                </a:solidFill>
                <a:latin typeface="Calibri" pitchFamily="34" charset="0"/>
                <a:cs typeface="Calibri" pitchFamily="34" charset="0"/>
              </a:rPr>
              <a:t> </a:t>
            </a:r>
            <a:r>
              <a:rPr lang="ro-RO" sz="1700" dirty="0">
                <a:solidFill>
                  <a:prstClr val="black"/>
                </a:solidFill>
                <a:latin typeface="Calibri" pitchFamily="34" charset="0"/>
                <a:cs typeface="Calibri" pitchFamily="34" charset="0"/>
              </a:rPr>
              <a:t>B, de utilitate publică.</a:t>
            </a:r>
            <a:br>
              <a:rPr lang="ro-RO" sz="1700" dirty="0">
                <a:solidFill>
                  <a:prstClr val="black"/>
                </a:solidFill>
                <a:latin typeface="Calibri" pitchFamily="34" charset="0"/>
                <a:cs typeface="Calibri" pitchFamily="34" charset="0"/>
              </a:rPr>
            </a:br>
            <a:r>
              <a:rPr lang="vi-VN" sz="1700" dirty="0">
                <a:solidFill>
                  <a:srgbClr val="1F4AA1"/>
                </a:solidFill>
                <a:latin typeface="Calibri" pitchFamily="34" charset="0"/>
                <a:cs typeface="Calibri" pitchFamily="34" charset="0"/>
              </a:rPr>
              <a:t/>
            </a:r>
            <a:br>
              <a:rPr lang="vi-VN" sz="1700" dirty="0">
                <a:solidFill>
                  <a:srgbClr val="1F4AA1"/>
                </a:solidFill>
                <a:latin typeface="Calibri" pitchFamily="34" charset="0"/>
                <a:cs typeface="Calibri" pitchFamily="34" charset="0"/>
              </a:rPr>
            </a:br>
            <a:r>
              <a:rPr lang="vi-VN" sz="1700" dirty="0">
                <a:solidFill>
                  <a:srgbClr val="1F4AA1"/>
                </a:solidFill>
                <a:latin typeface="Calibri" pitchFamily="34" charset="0"/>
                <a:cs typeface="Calibri" pitchFamily="34" charset="0"/>
              </a:rPr>
              <a:t>Tipul sprijinului</a:t>
            </a:r>
            <a:br>
              <a:rPr lang="vi-VN" sz="1700" dirty="0">
                <a:solidFill>
                  <a:srgbClr val="1F4AA1"/>
                </a:solidFill>
                <a:latin typeface="Calibri" pitchFamily="34" charset="0"/>
                <a:cs typeface="Calibri" pitchFamily="34" charset="0"/>
              </a:rPr>
            </a:br>
            <a:r>
              <a:rPr lang="vi-VN" sz="1700" dirty="0" smtClean="0">
                <a:solidFill>
                  <a:schemeClr val="tx1"/>
                </a:solidFill>
                <a:latin typeface="Calibri" pitchFamily="34" charset="0"/>
                <a:cs typeface="Calibri" pitchFamily="34" charset="0"/>
              </a:rPr>
              <a:t>În </a:t>
            </a:r>
            <a:r>
              <a:rPr lang="vi-VN" sz="1700" dirty="0">
                <a:solidFill>
                  <a:schemeClr val="tx1"/>
                </a:solidFill>
                <a:latin typeface="Calibri" pitchFamily="34" charset="0"/>
                <a:cs typeface="Calibri" pitchFamily="34" charset="0"/>
              </a:rPr>
              <a:t>cadrul sub-măsurii, sprijinul va fi acordat investițiilor corporale și necorporale </a:t>
            </a:r>
            <a:r>
              <a:rPr lang="vi-VN" sz="1700" dirty="0" smtClean="0">
                <a:solidFill>
                  <a:schemeClr val="tx1"/>
                </a:solidFill>
                <a:latin typeface="Calibri" pitchFamily="34" charset="0"/>
                <a:cs typeface="Calibri" pitchFamily="34" charset="0"/>
              </a:rPr>
              <a:t>pentru:</a:t>
            </a:r>
            <a:r>
              <a:rPr lang="vi-VN" sz="1700" dirty="0">
                <a:solidFill>
                  <a:schemeClr val="tx1"/>
                </a:solidFill>
                <a:latin typeface="Calibri" pitchFamily="34" charset="0"/>
                <a:cs typeface="Calibri" pitchFamily="34" charset="0"/>
              </a:rPr>
              <a:t/>
            </a:r>
            <a:br>
              <a:rPr lang="vi-VN" sz="1700" dirty="0">
                <a:solidFill>
                  <a:schemeClr val="tx1"/>
                </a:solidFill>
                <a:latin typeface="Calibri" pitchFamily="34" charset="0"/>
                <a:cs typeface="Calibri" pitchFamily="34" charset="0"/>
              </a:rPr>
            </a:br>
            <a:r>
              <a:rPr lang="vi-VN" sz="1700" dirty="0">
                <a:solidFill>
                  <a:schemeClr val="tx1"/>
                </a:solidFill>
                <a:latin typeface="Calibri" pitchFamily="34" charset="0"/>
                <a:cs typeface="Calibri" pitchFamily="34" charset="0"/>
              </a:rPr>
              <a:t>- Restaurarea, conservarea și accesibilizarea patrimoniului cultural imobil de interes local (clasa B</a:t>
            </a:r>
            <a:r>
              <a:rPr lang="vi-VN" sz="1700" dirty="0" smtClean="0">
                <a:solidFill>
                  <a:schemeClr val="tx1"/>
                </a:solidFill>
                <a:latin typeface="Calibri" pitchFamily="34" charset="0"/>
                <a:cs typeface="Calibri" pitchFamily="34" charset="0"/>
              </a:rPr>
              <a:t>)</a:t>
            </a:r>
            <a:r>
              <a:rPr lang="ro-RO" sz="1700" dirty="0" smtClean="0">
                <a:solidFill>
                  <a:schemeClr val="tx1"/>
                </a:solidFill>
                <a:latin typeface="Calibri" pitchFamily="34" charset="0"/>
                <a:cs typeface="Calibri" pitchFamily="34" charset="0"/>
              </a:rPr>
              <a:t>.</a:t>
            </a:r>
            <a:r>
              <a:rPr lang="vi-VN" sz="1700" dirty="0">
                <a:solidFill>
                  <a:schemeClr val="tx1"/>
                </a:solidFill>
                <a:latin typeface="Calibri" pitchFamily="34" charset="0"/>
                <a:cs typeface="Calibri" pitchFamily="34" charset="0"/>
              </a:rPr>
              <a:t/>
            </a:r>
            <a:br>
              <a:rPr lang="vi-VN" sz="1700" dirty="0">
                <a:solidFill>
                  <a:schemeClr val="tx1"/>
                </a:solidFill>
                <a:latin typeface="Calibri" pitchFamily="34" charset="0"/>
                <a:cs typeface="Calibri" pitchFamily="34" charset="0"/>
              </a:rPr>
            </a:br>
            <a:r>
              <a:rPr lang="vi-VN" sz="1700" dirty="0">
                <a:solidFill>
                  <a:schemeClr val="tx1"/>
                </a:solidFill>
                <a:latin typeface="Calibri" pitchFamily="34" charset="0"/>
                <a:cs typeface="Calibri" pitchFamily="34" charset="0"/>
              </a:rPr>
              <a:t>- Restaurarea, conservarea și accesibilizarea  așezămintelor monahale</a:t>
            </a:r>
            <a:r>
              <a:rPr lang="vi-VN" sz="1700" dirty="0" smtClean="0">
                <a:solidFill>
                  <a:schemeClr val="tx1"/>
                </a:solidFill>
                <a:latin typeface="Calibri" pitchFamily="34" charset="0"/>
                <a:cs typeface="Calibri" pitchFamily="34" charset="0"/>
              </a:rPr>
              <a:t>.</a:t>
            </a:r>
            <a:r>
              <a:rPr lang="ro-RO" sz="1700" dirty="0" smtClean="0">
                <a:solidFill>
                  <a:schemeClr val="tx1"/>
                </a:solidFill>
                <a:latin typeface="Calibri" pitchFamily="34" charset="0"/>
                <a:cs typeface="Calibri" pitchFamily="34" charset="0"/>
              </a:rPr>
              <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a:r>
            <a:br>
              <a:rPr lang="ro-RO" sz="1700" dirty="0" smtClean="0">
                <a:solidFill>
                  <a:schemeClr val="tx1"/>
                </a:solidFill>
                <a:latin typeface="Calibri" pitchFamily="34" charset="0"/>
                <a:cs typeface="Calibri" pitchFamily="34" charset="0"/>
              </a:rPr>
            </a:br>
            <a:r>
              <a:rPr lang="ro-RO" sz="1800" b="1" dirty="0">
                <a:solidFill>
                  <a:srgbClr val="78B832"/>
                </a:solidFill>
                <a:latin typeface="Calibri" pitchFamily="34" charset="0"/>
                <a:cs typeface="Calibri" pitchFamily="34" charset="0"/>
              </a:rPr>
              <a:t/>
            </a:r>
            <a:br>
              <a:rPr lang="ro-RO" sz="1800" b="1" dirty="0">
                <a:solidFill>
                  <a:srgbClr val="78B832"/>
                </a:solidFill>
                <a:latin typeface="Calibri" pitchFamily="34" charset="0"/>
                <a:cs typeface="Calibri" pitchFamily="34" charset="0"/>
              </a:rPr>
            </a:br>
            <a:r>
              <a:rPr lang="ro-RO" sz="1800" b="1" dirty="0" smtClean="0">
                <a:solidFill>
                  <a:srgbClr val="78B832"/>
                </a:solidFill>
                <a:latin typeface="Calibri" pitchFamily="34" charset="0"/>
                <a:cs typeface="Calibri" pitchFamily="34" charset="0"/>
              </a:rPr>
              <a:t/>
            </a:r>
            <a:br>
              <a:rPr lang="ro-RO" sz="1800" b="1" dirty="0" smtClean="0">
                <a:solidFill>
                  <a:srgbClr val="78B832"/>
                </a:solidFill>
                <a:latin typeface="Calibri" pitchFamily="34" charset="0"/>
                <a:cs typeface="Calibri" pitchFamily="34" charset="0"/>
              </a:rPr>
            </a:br>
            <a:r>
              <a:rPr lang="vi-VN" sz="1800" dirty="0" smtClean="0">
                <a:solidFill>
                  <a:schemeClr val="tx1"/>
                </a:solidFill>
                <a:latin typeface="Calibri" pitchFamily="34" charset="0"/>
                <a:cs typeface="Calibri" pitchFamily="34" charset="0"/>
              </a:rPr>
              <a:t/>
            </a:r>
            <a:br>
              <a:rPr lang="vi-VN" sz="1800" dirty="0" smtClean="0">
                <a:solidFill>
                  <a:schemeClr val="tx1"/>
                </a:solidFill>
                <a:latin typeface="Calibri" pitchFamily="34" charset="0"/>
                <a:cs typeface="Calibri" pitchFamily="34" charset="0"/>
              </a:rPr>
            </a:br>
            <a:r>
              <a:rPr lang="vi-VN" sz="1800" b="1" dirty="0" smtClean="0">
                <a:solidFill>
                  <a:schemeClr val="tx1"/>
                </a:solidFill>
                <a:latin typeface="Calibri" pitchFamily="34" charset="0"/>
                <a:cs typeface="Calibri" pitchFamily="34" charset="0"/>
              </a:rPr>
              <a:t/>
            </a:r>
            <a:br>
              <a:rPr lang="vi-VN" sz="1800" b="1" dirty="0" smtClean="0">
                <a:solidFill>
                  <a:schemeClr val="tx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vi-VN" sz="1800" b="1" dirty="0" smtClean="0">
                <a:solidFill>
                  <a:srgbClr val="1F4AA1"/>
                </a:solidFill>
                <a:latin typeface="Calibri" pitchFamily="34" charset="0"/>
                <a:cs typeface="Calibri" pitchFamily="34" charset="0"/>
              </a:rPr>
              <a:t/>
            </a:r>
            <a:br>
              <a:rPr lang="vi-VN" sz="1800" b="1" dirty="0" smtClean="0">
                <a:solidFill>
                  <a:srgbClr val="1F4AA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ro-RO" sz="1800" dirty="0" smtClean="0">
                <a:solidFill>
                  <a:srgbClr val="1F4AA1"/>
                </a:solidFill>
                <a:latin typeface="Calibri" pitchFamily="34" charset="0"/>
                <a:cs typeface="Calibri" pitchFamily="34" charset="0"/>
              </a:rPr>
              <a:t/>
            </a:r>
            <a:br>
              <a:rPr lang="ro-RO" sz="1800" dirty="0" smtClean="0">
                <a:solidFill>
                  <a:srgbClr val="1F4AA1"/>
                </a:solidFill>
                <a:latin typeface="Calibri" pitchFamily="34" charset="0"/>
                <a:cs typeface="Calibri" pitchFamily="34" charset="0"/>
              </a:rPr>
            </a:br>
            <a:endParaRPr lang="ro-RO" sz="1800" dirty="0">
              <a:solidFill>
                <a:srgbClr val="1F4AA1"/>
              </a:solidFill>
              <a:latin typeface="Calibri" pitchFamily="34" charset="0"/>
              <a:cs typeface="Calibri" pitchFamily="34" charset="0"/>
            </a:endParaRPr>
          </a:p>
        </p:txBody>
      </p:sp>
      <p:sp>
        <p:nvSpPr>
          <p:cNvPr id="9" name="Title 1"/>
          <p:cNvSpPr txBox="1">
            <a:spLocks/>
          </p:cNvSpPr>
          <p:nvPr/>
        </p:nvSpPr>
        <p:spPr>
          <a:xfrm>
            <a:off x="395536" y="506251"/>
            <a:ext cx="8229600" cy="123941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pPr algn="ctr"/>
            <a:endParaRPr lang="ro-RO" dirty="0" smtClean="0">
              <a:solidFill>
                <a:srgbClr val="1F4AA1"/>
              </a:solidFill>
              <a:latin typeface="Calibri" pitchFamily="34" charset="0"/>
              <a:cs typeface="Calibri" pitchFamily="34" charset="0"/>
            </a:endParaRPr>
          </a:p>
        </p:txBody>
      </p:sp>
      <p:pic>
        <p:nvPicPr>
          <p:cNvPr id="7" name="Picture 2" descr="C:\Users\simona.nimu\Desktop\logo PNDR_nou.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6296" y="521532"/>
            <a:ext cx="1584176" cy="11403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15508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442725"/>
            <a:ext cx="1219200" cy="121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itle 5"/>
          <p:cNvSpPr>
            <a:spLocks noGrp="1"/>
          </p:cNvSpPr>
          <p:nvPr>
            <p:ph type="title"/>
          </p:nvPr>
        </p:nvSpPr>
        <p:spPr>
          <a:xfrm>
            <a:off x="611560" y="1661925"/>
            <a:ext cx="8280920" cy="5079443"/>
          </a:xfrm>
        </p:spPr>
        <p:txBody>
          <a:bodyPr numCol="1" anchor="t">
            <a:normAutofit fontScale="90000"/>
          </a:bodyPr>
          <a:lstStyle/>
          <a:p>
            <a:pPr>
              <a:tabLst>
                <a:tab pos="88900" algn="l"/>
              </a:tabLst>
            </a:pPr>
            <a:r>
              <a:rPr lang="ro-RO" sz="1700" dirty="0" smtClean="0">
                <a:solidFill>
                  <a:srgbClr val="1F4AA1"/>
                </a:solidFill>
                <a:latin typeface="Calibri" pitchFamily="34" charset="0"/>
                <a:cs typeface="Calibri" pitchFamily="34" charset="0"/>
              </a:rPr>
              <a:t/>
            </a:r>
            <a:br>
              <a:rPr lang="ro-RO" sz="1700" dirty="0" smtClean="0">
                <a:solidFill>
                  <a:srgbClr val="1F4AA1"/>
                </a:solidFill>
                <a:latin typeface="Calibri" pitchFamily="34" charset="0"/>
                <a:cs typeface="Calibri" pitchFamily="34" charset="0"/>
              </a:rPr>
            </a:br>
            <a:r>
              <a:rPr lang="ro-RO" sz="1700" dirty="0" smtClean="0">
                <a:solidFill>
                  <a:srgbClr val="1F4AA1"/>
                </a:solidFill>
                <a:latin typeface="Calibri" pitchFamily="34" charset="0"/>
                <a:cs typeface="Calibri" pitchFamily="34" charset="0"/>
              </a:rPr>
              <a:t/>
            </a:r>
            <a:br>
              <a:rPr lang="ro-RO" sz="1700" dirty="0" smtClean="0">
                <a:solidFill>
                  <a:srgbClr val="1F4AA1"/>
                </a:solidFill>
                <a:latin typeface="Calibri" pitchFamily="34" charset="0"/>
                <a:cs typeface="Calibri" pitchFamily="34" charset="0"/>
              </a:rPr>
            </a:br>
            <a:r>
              <a:rPr lang="ro-RO" sz="1700" dirty="0">
                <a:solidFill>
                  <a:srgbClr val="1F4AA1"/>
                </a:solidFill>
                <a:latin typeface="Calibri" pitchFamily="34" charset="0"/>
                <a:cs typeface="Calibri" pitchFamily="34" charset="0"/>
              </a:rPr>
              <a:t>Cheltuieli eligibile</a:t>
            </a:r>
            <a:br>
              <a:rPr lang="ro-RO" sz="1700" dirty="0">
                <a:solidFill>
                  <a:srgbClr val="1F4AA1"/>
                </a:solidFill>
                <a:latin typeface="Calibri" pitchFamily="34" charset="0"/>
                <a:cs typeface="Calibri" pitchFamily="34" charset="0"/>
              </a:rPr>
            </a:br>
            <a:r>
              <a:rPr lang="ro-RO" sz="1700" dirty="0">
                <a:solidFill>
                  <a:schemeClr val="tx1"/>
                </a:solidFill>
                <a:latin typeface="Calibri" pitchFamily="34" charset="0"/>
                <a:cs typeface="Calibri" pitchFamily="34" charset="0"/>
              </a:rPr>
              <a:t>- </a:t>
            </a:r>
            <a:r>
              <a:rPr lang="ro-RO" sz="1700" dirty="0" smtClean="0">
                <a:solidFill>
                  <a:schemeClr val="tx1"/>
                </a:solidFill>
                <a:latin typeface="Calibri" pitchFamily="34" charset="0"/>
                <a:cs typeface="Calibri" pitchFamily="34" charset="0"/>
              </a:rPr>
              <a:t>restaurarea, conservarea și dotarea clădirilor/monumentelor din patrimoniul cultural imobil de interes local de clasa B, inclusiv punerea în conservare a obiectivului prin intervenții de urgență;</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construcția, extinderea și/sau modernizarea drumurilor de acces către așezămintele monahale și/sau obiectivele de patrimoniu de interes local;</a:t>
            </a:r>
            <a:br>
              <a:rPr lang="ro-RO" sz="1700" dirty="0" smtClean="0">
                <a:solidFill>
                  <a:schemeClr val="tx1"/>
                </a:solidFill>
                <a:latin typeface="Calibri" pitchFamily="34" charset="0"/>
                <a:cs typeface="Calibri" pitchFamily="34" charset="0"/>
              </a:rPr>
            </a:br>
            <a:r>
              <a:rPr lang="ro-RO" sz="1700" dirty="0" smtClean="0">
                <a:solidFill>
                  <a:schemeClr val="tx1"/>
                </a:solidFill>
                <a:latin typeface="Calibri" pitchFamily="34" charset="0"/>
                <a:cs typeface="Calibri" pitchFamily="34" charset="0"/>
              </a:rPr>
              <a:t>- restaurarea, conservarea și/sau dotarea așezămintelor monahale.</a:t>
            </a:r>
            <a:r>
              <a:rPr lang="ro-RO" sz="1700" dirty="0">
                <a:solidFill>
                  <a:schemeClr val="tx1"/>
                </a:solidFill>
                <a:latin typeface="Calibri" pitchFamily="34" charset="0"/>
                <a:cs typeface="Calibri" pitchFamily="34" charset="0"/>
              </a:rPr>
              <a:t/>
            </a:r>
            <a:br>
              <a:rPr lang="ro-RO" sz="1700" dirty="0">
                <a:solidFill>
                  <a:schemeClr val="tx1"/>
                </a:solidFill>
                <a:latin typeface="Calibri" pitchFamily="34" charset="0"/>
                <a:cs typeface="Calibri" pitchFamily="34" charset="0"/>
              </a:rPr>
            </a:br>
            <a:r>
              <a:rPr lang="vi-VN" sz="1700" dirty="0">
                <a:solidFill>
                  <a:srgbClr val="1F4AA1"/>
                </a:solidFill>
                <a:latin typeface="Calibri" pitchFamily="34" charset="0"/>
                <a:cs typeface="Calibri" pitchFamily="34" charset="0"/>
              </a:rPr>
              <a:t/>
            </a:r>
            <a:br>
              <a:rPr lang="vi-VN" sz="1700" dirty="0">
                <a:solidFill>
                  <a:srgbClr val="1F4AA1"/>
                </a:solidFill>
                <a:latin typeface="Calibri" pitchFamily="34" charset="0"/>
                <a:cs typeface="Calibri" pitchFamily="34" charset="0"/>
              </a:rPr>
            </a:br>
            <a:r>
              <a:rPr lang="vi-VN" sz="1700" dirty="0">
                <a:solidFill>
                  <a:srgbClr val="1F4AA1"/>
                </a:solidFill>
                <a:latin typeface="Calibri" pitchFamily="34" charset="0"/>
                <a:cs typeface="Calibri" pitchFamily="34" charset="0"/>
              </a:rPr>
              <a:t>Sume și rate de sprijin aplicabile</a:t>
            </a:r>
            <a:r>
              <a:rPr lang="vi-VN" sz="1700" b="1" dirty="0">
                <a:solidFill>
                  <a:schemeClr val="tx1"/>
                </a:solidFill>
                <a:latin typeface="Calibri" pitchFamily="34" charset="0"/>
                <a:cs typeface="Calibri" pitchFamily="34" charset="0"/>
              </a:rPr>
              <a:t/>
            </a:r>
            <a:br>
              <a:rPr lang="vi-VN" sz="1700" b="1" dirty="0">
                <a:solidFill>
                  <a:schemeClr val="tx1"/>
                </a:solidFill>
                <a:latin typeface="Calibri" pitchFamily="34" charset="0"/>
                <a:cs typeface="Calibri" pitchFamily="34" charset="0"/>
              </a:rPr>
            </a:br>
            <a:r>
              <a:rPr lang="vi-VN" sz="1700" dirty="0">
                <a:solidFill>
                  <a:schemeClr val="tx1"/>
                </a:solidFill>
                <a:latin typeface="Calibri" pitchFamily="34" charset="0"/>
                <a:cs typeface="Calibri" pitchFamily="34" charset="0"/>
              </a:rPr>
              <a:t>Sprijinul public nerambursabil acordat în cadrul acestei submăsuri va fi 100% din totalul cheltuielilor eligibile </a:t>
            </a:r>
            <a:r>
              <a:rPr lang="vi-VN" sz="1700" i="1" dirty="0">
                <a:solidFill>
                  <a:schemeClr val="tx1"/>
                </a:solidFill>
                <a:latin typeface="Calibri" pitchFamily="34" charset="0"/>
                <a:cs typeface="Calibri" pitchFamily="34" charset="0"/>
              </a:rPr>
              <a:t>pentru </a:t>
            </a:r>
            <a:r>
              <a:rPr lang="vi-VN" sz="1700" i="1" u="sng" dirty="0">
                <a:solidFill>
                  <a:schemeClr val="tx1"/>
                </a:solidFill>
                <a:latin typeface="Calibri" pitchFamily="34" charset="0"/>
                <a:cs typeface="Calibri" pitchFamily="34" charset="0"/>
              </a:rPr>
              <a:t>proiectele de utilitate publică, negeneratoare de profit</a:t>
            </a:r>
            <a:r>
              <a:rPr lang="vi-VN" sz="1700" dirty="0">
                <a:solidFill>
                  <a:schemeClr val="tx1"/>
                </a:solidFill>
                <a:latin typeface="Calibri" pitchFamily="34" charset="0"/>
                <a:cs typeface="Calibri" pitchFamily="34" charset="0"/>
              </a:rPr>
              <a:t> și nu va depăși </a:t>
            </a:r>
            <a:r>
              <a:rPr lang="vi-VN" sz="1700" b="1" dirty="0">
                <a:solidFill>
                  <a:schemeClr val="tx1"/>
                </a:solidFill>
                <a:latin typeface="Calibri" pitchFamily="34" charset="0"/>
                <a:cs typeface="Calibri" pitchFamily="34" charset="0"/>
              </a:rPr>
              <a:t>500.000 euro</a:t>
            </a:r>
            <a:r>
              <a:rPr lang="vi-VN" sz="1700" dirty="0">
                <a:solidFill>
                  <a:schemeClr val="tx1"/>
                </a:solidFill>
                <a:latin typeface="Calibri" pitchFamily="34" charset="0"/>
                <a:cs typeface="Calibri" pitchFamily="34" charset="0"/>
              </a:rPr>
              <a:t>.</a:t>
            </a:r>
            <a:br>
              <a:rPr lang="vi-VN" sz="1700" dirty="0">
                <a:solidFill>
                  <a:schemeClr val="tx1"/>
                </a:solidFill>
                <a:latin typeface="Calibri" pitchFamily="34" charset="0"/>
                <a:cs typeface="Calibri" pitchFamily="34" charset="0"/>
              </a:rPr>
            </a:br>
            <a:r>
              <a:rPr lang="vi-VN" sz="1700" dirty="0">
                <a:solidFill>
                  <a:schemeClr val="tx1"/>
                </a:solidFill>
                <a:latin typeface="Calibri" pitchFamily="34" charset="0"/>
                <a:cs typeface="Calibri" pitchFamily="34" charset="0"/>
              </a:rPr>
              <a:t>Sprijinul public nerambursabil acordat în cadrul acestei submăsuri va fi 85% din totalul cheltuielilor eligibile </a:t>
            </a:r>
            <a:r>
              <a:rPr lang="vi-VN" sz="1700" i="1" u="sng" dirty="0">
                <a:solidFill>
                  <a:schemeClr val="tx1"/>
                </a:solidFill>
                <a:latin typeface="Calibri" pitchFamily="34" charset="0"/>
                <a:cs typeface="Calibri" pitchFamily="34" charset="0"/>
              </a:rPr>
              <a:t>pentru proiectele generatoare de profit</a:t>
            </a:r>
            <a:r>
              <a:rPr lang="vi-VN" sz="1700" dirty="0">
                <a:solidFill>
                  <a:schemeClr val="tx1"/>
                </a:solidFill>
                <a:latin typeface="Calibri" pitchFamily="34" charset="0"/>
                <a:cs typeface="Calibri" pitchFamily="34" charset="0"/>
              </a:rPr>
              <a:t> și nu va depăși </a:t>
            </a:r>
            <a:r>
              <a:rPr lang="vi-VN" sz="1700" b="1" dirty="0">
                <a:solidFill>
                  <a:schemeClr val="tx1"/>
                </a:solidFill>
                <a:latin typeface="Calibri" pitchFamily="34" charset="0"/>
                <a:cs typeface="Calibri" pitchFamily="34" charset="0"/>
              </a:rPr>
              <a:t>200.000 euro</a:t>
            </a:r>
            <a:r>
              <a:rPr lang="vi-VN" sz="1700" dirty="0">
                <a:solidFill>
                  <a:schemeClr val="tx1"/>
                </a:solidFill>
                <a:latin typeface="Calibri" pitchFamily="34" charset="0"/>
                <a:cs typeface="Calibri" pitchFamily="34" charset="0"/>
              </a:rPr>
              <a:t>.</a:t>
            </a:r>
            <a:br>
              <a:rPr lang="vi-VN" sz="1700" dirty="0">
                <a:solidFill>
                  <a:schemeClr val="tx1"/>
                </a:solidFill>
                <a:latin typeface="Calibri" pitchFamily="34" charset="0"/>
                <a:cs typeface="Calibri" pitchFamily="34" charset="0"/>
              </a:rPr>
            </a:br>
            <a:r>
              <a:rPr lang="ro-RO" sz="1800" b="1" dirty="0">
                <a:solidFill>
                  <a:schemeClr val="tx1"/>
                </a:solidFill>
                <a:latin typeface="Calibri" pitchFamily="34" charset="0"/>
                <a:cs typeface="Calibri" pitchFamily="34" charset="0"/>
              </a:rPr>
              <a:t/>
            </a:r>
            <a:br>
              <a:rPr lang="ro-RO" sz="1800" b="1" dirty="0">
                <a:solidFill>
                  <a:schemeClr val="tx1"/>
                </a:solidFill>
                <a:latin typeface="Calibri" pitchFamily="34" charset="0"/>
                <a:cs typeface="Calibri" pitchFamily="34" charset="0"/>
              </a:rPr>
            </a:br>
            <a:r>
              <a:rPr lang="vi-VN" sz="1700" dirty="0">
                <a:solidFill>
                  <a:srgbClr val="1F4AA1"/>
                </a:solidFill>
                <a:latin typeface="Calibri" pitchFamily="34" charset="0"/>
                <a:cs typeface="Calibri" pitchFamily="34" charset="0"/>
              </a:rPr>
              <a:t/>
            </a:r>
            <a:br>
              <a:rPr lang="vi-VN" sz="1700" dirty="0">
                <a:solidFill>
                  <a:srgbClr val="1F4AA1"/>
                </a:solidFill>
                <a:latin typeface="Calibri" pitchFamily="34" charset="0"/>
                <a:cs typeface="Calibri" pitchFamily="34" charset="0"/>
              </a:rPr>
            </a:br>
            <a:r>
              <a:rPr lang="ro-RO" sz="1800" b="1" dirty="0" smtClean="0">
                <a:solidFill>
                  <a:srgbClr val="78B832"/>
                </a:solidFill>
                <a:latin typeface="Calibri" pitchFamily="34" charset="0"/>
                <a:cs typeface="Calibri" pitchFamily="34" charset="0"/>
              </a:rPr>
              <a:t/>
            </a:r>
            <a:br>
              <a:rPr lang="ro-RO" sz="1800" b="1" dirty="0" smtClean="0">
                <a:solidFill>
                  <a:srgbClr val="78B832"/>
                </a:solidFill>
                <a:latin typeface="Calibri" pitchFamily="34" charset="0"/>
                <a:cs typeface="Calibri" pitchFamily="34" charset="0"/>
              </a:rPr>
            </a:br>
            <a:r>
              <a:rPr lang="vi-VN" sz="1800" dirty="0" smtClean="0">
                <a:solidFill>
                  <a:schemeClr val="tx1"/>
                </a:solidFill>
                <a:latin typeface="Calibri" pitchFamily="34" charset="0"/>
                <a:cs typeface="Calibri" pitchFamily="34" charset="0"/>
              </a:rPr>
              <a:t/>
            </a:r>
            <a:br>
              <a:rPr lang="vi-VN" sz="1800" dirty="0" smtClean="0">
                <a:solidFill>
                  <a:schemeClr val="tx1"/>
                </a:solidFill>
                <a:latin typeface="Calibri" pitchFamily="34" charset="0"/>
                <a:cs typeface="Calibri" pitchFamily="34" charset="0"/>
              </a:rPr>
            </a:br>
            <a:r>
              <a:rPr lang="vi-VN" sz="1800" b="1" dirty="0" smtClean="0">
                <a:solidFill>
                  <a:schemeClr val="tx1"/>
                </a:solidFill>
                <a:latin typeface="Calibri" pitchFamily="34" charset="0"/>
                <a:cs typeface="Calibri" pitchFamily="34" charset="0"/>
              </a:rPr>
              <a:t/>
            </a:r>
            <a:br>
              <a:rPr lang="vi-VN" sz="1800" b="1" dirty="0" smtClean="0">
                <a:solidFill>
                  <a:schemeClr val="tx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vi-VN" sz="1800" b="1" dirty="0" smtClean="0">
                <a:solidFill>
                  <a:srgbClr val="1F4AA1"/>
                </a:solidFill>
                <a:latin typeface="Calibri" pitchFamily="34" charset="0"/>
                <a:cs typeface="Calibri" pitchFamily="34" charset="0"/>
              </a:rPr>
              <a:t/>
            </a:r>
            <a:br>
              <a:rPr lang="vi-VN" sz="1800" b="1" dirty="0" smtClean="0">
                <a:solidFill>
                  <a:srgbClr val="1F4AA1"/>
                </a:solidFill>
                <a:latin typeface="Calibri" pitchFamily="34" charset="0"/>
                <a:cs typeface="Calibri" pitchFamily="34" charset="0"/>
              </a:rPr>
            </a:br>
            <a:r>
              <a:rPr lang="ro-RO" sz="1800" b="1" dirty="0" smtClean="0">
                <a:solidFill>
                  <a:srgbClr val="1F4AA1"/>
                </a:solidFill>
                <a:latin typeface="Calibri" pitchFamily="34" charset="0"/>
                <a:cs typeface="Calibri" pitchFamily="34" charset="0"/>
              </a:rPr>
              <a:t/>
            </a:r>
            <a:br>
              <a:rPr lang="ro-RO" sz="1800" b="1" dirty="0" smtClean="0">
                <a:solidFill>
                  <a:srgbClr val="1F4AA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ro-RO" sz="1800" b="1" dirty="0" smtClean="0">
                <a:solidFill>
                  <a:schemeClr val="tx1"/>
                </a:solidFill>
                <a:latin typeface="Calibri" pitchFamily="34" charset="0"/>
                <a:cs typeface="Calibri" pitchFamily="34" charset="0"/>
              </a:rPr>
              <a:t/>
            </a:r>
            <a:br>
              <a:rPr lang="ro-RO" sz="1800" b="1" dirty="0" smtClean="0">
                <a:solidFill>
                  <a:schemeClr val="tx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vi-VN" sz="1800" dirty="0" smtClean="0">
                <a:solidFill>
                  <a:srgbClr val="1F4AA1"/>
                </a:solidFill>
                <a:latin typeface="Calibri" pitchFamily="34" charset="0"/>
                <a:cs typeface="Calibri" pitchFamily="34" charset="0"/>
              </a:rPr>
              <a:t/>
            </a:r>
            <a:br>
              <a:rPr lang="vi-VN" sz="1800" dirty="0" smtClean="0">
                <a:solidFill>
                  <a:srgbClr val="1F4AA1"/>
                </a:solidFill>
                <a:latin typeface="Calibri" pitchFamily="34" charset="0"/>
                <a:cs typeface="Calibri" pitchFamily="34" charset="0"/>
              </a:rPr>
            </a:br>
            <a:r>
              <a:rPr lang="ro-RO" sz="1800" dirty="0" smtClean="0">
                <a:solidFill>
                  <a:srgbClr val="1F4AA1"/>
                </a:solidFill>
                <a:latin typeface="Calibri" pitchFamily="34" charset="0"/>
                <a:cs typeface="Calibri" pitchFamily="34" charset="0"/>
              </a:rPr>
              <a:t/>
            </a:r>
            <a:br>
              <a:rPr lang="ro-RO" sz="1800" dirty="0" smtClean="0">
                <a:solidFill>
                  <a:srgbClr val="1F4AA1"/>
                </a:solidFill>
                <a:latin typeface="Calibri" pitchFamily="34" charset="0"/>
                <a:cs typeface="Calibri" pitchFamily="34" charset="0"/>
              </a:rPr>
            </a:br>
            <a:endParaRPr lang="ro-RO" sz="1800" dirty="0">
              <a:solidFill>
                <a:srgbClr val="1F4AA1"/>
              </a:solidFill>
              <a:latin typeface="Calibri" pitchFamily="34" charset="0"/>
              <a:cs typeface="Calibri" pitchFamily="34" charset="0"/>
            </a:endParaRPr>
          </a:p>
        </p:txBody>
      </p:sp>
      <p:sp>
        <p:nvSpPr>
          <p:cNvPr id="9" name="Title 1"/>
          <p:cNvSpPr txBox="1">
            <a:spLocks/>
          </p:cNvSpPr>
          <p:nvPr/>
        </p:nvSpPr>
        <p:spPr>
          <a:xfrm>
            <a:off x="395536" y="506251"/>
            <a:ext cx="8229600" cy="123941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0" kern="1200" spc="-100" baseline="0">
                <a:solidFill>
                  <a:schemeClr val="tx2"/>
                </a:solidFill>
                <a:latin typeface="+mj-lt"/>
                <a:ea typeface="+mj-ea"/>
                <a:cs typeface="+mj-cs"/>
              </a:defRPr>
            </a:lvl1pPr>
          </a:lstStyle>
          <a:p>
            <a:pPr algn="ctr"/>
            <a:endParaRPr lang="ro-RO" dirty="0" smtClean="0">
              <a:solidFill>
                <a:srgbClr val="1F4AA1"/>
              </a:solidFill>
              <a:latin typeface="Calibri" pitchFamily="34" charset="0"/>
              <a:cs typeface="Calibri" pitchFamily="34" charset="0"/>
            </a:endParaRPr>
          </a:p>
        </p:txBody>
      </p:sp>
      <p:pic>
        <p:nvPicPr>
          <p:cNvPr id="7" name="Picture 2" descr="C:\Users\simona.nimu\Desktop\logo PNDR_nou.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36296" y="521532"/>
            <a:ext cx="1584176" cy="114039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329772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3474</TotalTime>
  <Words>540</Words>
  <Application>Microsoft Office PowerPoint</Application>
  <PresentationFormat>On-screen Show (4:3)</PresentationFormat>
  <Paragraphs>254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 </vt:lpstr>
      <vt:lpstr> </vt:lpstr>
      <vt:lpstr> </vt:lpstr>
      <vt:lpstr>M4. (Art. 17) - Investiţii în active fizice  Sub-măsura 4.3 “Investiţii  pentru dezvoltarea, modernizarea sau adaptarea infrastructurii agricole şi silvice”  Beneficiari Agricol - unităţi administrativ teritoriale  şi/sau asociaţii ale acestora. Silvic     - unități administrativ teritoriale  şi/sau asociaţii ale acestora, proprietari de pădure.                 - proprietari de pădure și/sau asociațiile acestora.                  - admiistratorii fondului forestier de stat proprietate publică a statului. Irigații – organizații/federații ale utilizatorilor de apă, constituite din proprietari/utilizatori de terenuri agricole în conformitate cu legislația în vigoare.                Cheltuieli eligibile Domeniul agricol - înființarea, extinderea și modernizarea infrastructurii agricole de acces la fermă. Domeniul silvic - înființarea, extinderea  și modernizarea căilor de acces în cadrul fondului forestier. Domeniul  irigatii - înființarea, extinderea  și modernizarea infrastructurii de irigații din afara exploatațiilor.  Sume și rate de sprijin aplicabile Ponderea spijinului public nerambursabil va fi  de 100% din totalul cheltuielilor eligibile, și nu va depăși: - 1.000.000 Euro/proiect pentru drumurile agricole de acces și pentru sistemele de irigații aferente stațiilor de punere sub presiune; - 1.500.000 Euro/proiect pentru amenajarea drumurilor forestiere și amenajarea sistemelor de irigații aferente stațiilor de pompare și repompare.     </vt:lpstr>
      <vt:lpstr> M7. (Art. 20) - Servicii de bază şi reînnoirea satelor în zonele rurale Sub-măsura 7.2 “Investiţii în crearea și modernizarea infrastructurii de bază la scară mică”  Beneficiari Comunele și asociațiile acestora. ONG-uri, pentru investiții în infrastructura educațională (grădinițe) și socială (aftershool).  Tipul sprijinului Înființarea, extinderea și îmbunătățirea rețelei de drumuri de interes local; Înființarea, extinderea și îmbunătățirea rețelei publice de apă; Înființarea, extinderea și îmbunătățirea rețelei publice de apă  uzată; Investiții în crearea, modernizarea sau extinderea infrastructurii educaționale/ îngrijire și anume:  - Înființarea și modernizarea (inclusiv dotare) grădinițelor și a creșelor;  - Înființare și modernizare (inclusiv dotare) after-school;  - Extinderea și modernizarea instituțiilor de învățământ  secundar cu profil agricol; Investiții aferente serviciilor medicale și sociale: - Înființarea și/sau modernizarea dispensarelor medicale rurale și a centrelor comunitare de îngrijire”.              </vt:lpstr>
      <vt:lpstr> M7. (Art. 20) - Servicii de bază şi reînnoirea satelor în zonele rurale Sub-măsura 7.2 “Investiţii în crearea și modernizarea infrastructurii de bază la scară mică”  Cheltuieli eligibile Pentru proiectele privind infrastructura rutieră de interes local și infrastructura de apă/apă uzată: - construcția, extinderea și/sau modernizarea rețelei publice de apă; - construcția, extinderea și/sau modernizarea rețelei publice de apă uzată; - construcția, extinderea și/sau modernizarea rețelei de drumuri de interes local.   Pentru proiectele de infrastructură educațională/socială (îngrijire) : - construcția, modernizarea și dotarea clădirilor, inclusiv demolarea, în cazul în care expertiza tehnică o recomandă; - achiziționarea, inclusiv prin leasing, de mijloace de transport pentru transport școlar.   Pentru proiectele de infrastructură aferentă serviciiilor medicale: - construcția, extinderea și/sau modernizarea clădirilor aferente dispensarelor medicale.                 </vt:lpstr>
      <vt:lpstr>Sume și rate de sprijin aplicabile  Sprijinul public nerambursabil - 100% din totalul cheltuielilor eligibile pentru proiectele aplicate de autoritățile publice locale și ONG-uri care sunt negeneratoare de profit și nu va depăși: - 1.000. 000 Euro/ comună, pentru investiții care vizează un singur tip de sprijin (infrastructura de drumuri, apă sau apă uzată); - 2.500.000 Euro/ comună, pentru investiții  care vizează înființarea infrastructurii apă și apă uzată și 1.500.000 euro pentru extinderea acestei infrastructuri; - 500.000 Euro, pentru proiectele de infrastructură educațională/socială/infrastructura aferentă serviciilor medicale;  - 4.000.000 euro, pentru proiectele colective (ADI din care fac parte comune) (proiecte care vizează mai multe comune) fără a depăși valoarea maximă /comună/tip de sprijin.  Sprijinul public nerambursabil acordat în cadrul acestei submăsuri va fi de max. 80% din totalul cheltuielilor eligibile pentru proiectele generatoare de profit aplicate de ONG-uri care vizează infrastructura educațională (gradinițe)  și socială (afterschool) și nu va depăși 100.000 euro.               </vt:lpstr>
      <vt:lpstr>  Sub-măsura 7.6 “Investiţii asociate cu protejarea patrimoniului cultural”  Beneficiari - comunele sau  asociațiile acestora - ONG-uri - unități de cult - persoane fizice autorizate și societăți comerciale care dețin în administrare obiective de patrimoniu cultural de clasă  B, de utilitate publică.  Tipul sprijinului În cadrul sub-măsurii, sprijinul va fi acordat investițiilor corporale și necorporale pentru: - Restaurarea, conservarea și accesibilizarea patrimoniului cultural imobil de interes local (clasa B). - Restaurarea, conservarea și accesibilizarea  așezămintelor monahale.               </vt:lpstr>
      <vt:lpstr>  Cheltuieli eligibile - restaurarea, conservarea și dotarea clădirilor/monumentelor din patrimoniul cultural imobil de interes local de clasa B, inclusiv punerea în conservare a obiectivului prin intervenții de urgență; - construcția, extinderea și/sau modernizarea drumurilor de acces către așezămintele monahale și/sau obiectivele de patrimoniu de interes local; - restaurarea, conservarea și/sau dotarea așezămintelor monahale.  Sume și rate de sprijin aplicabile Sprijinul public nerambursabil acordat în cadrul acestei submăsuri va fi 100% din totalul cheltuielilor eligibile pentru proiectele de utilitate publică, negeneratoare de profit și nu va depăși 500.000 euro. Sprijinul public nerambursabil acordat în cadrul acestei submăsuri va fi 85% din totalul cheltuielilor eligibile pentru proiectele generatoare de profit și nu va depăși 200.000 euro.               </vt:lpstr>
      <vt:lpstr> M16. (Art. 35) – Cooperare  Sub-măsura 16.4. “Sprijin acordat pentru cooperare orizontală și verticală între actorii din lanțul de aprovizionare”  Beneficiari Parteneriate constituite din minimum un partener din categoriile de mai jos și cel puțin un fermier sau un/o grup de producători/cooperativă care activează în sectorul agricol: - microîntreprinderi și întreprinderi mici; - organizații neguvernamentale; - Consilii locale.  Tipul sprijinului Investiții tangibile și/sau intangibile pentru promovarea unor proiecte comune care implică cel puțin două entități care cooperează pentru crearea/dezvoltarea unui lanț scurt de aprovizionare/piețe locale și/sau activități de promovare referitoare la crearea/dezvoltarea unui lanț (sau lanțuri) scurt/e de aprovizionare (cu produse alimentare) și la piața locală deservită de acest lanț/lanțuri.                </vt:lpstr>
      <vt:lpstr> Cheltuieli eligibile - studii/planuri; - activități de animare; - costurile de funcționare ale cooperării; -costuri directe ale proiectelor specifice corelate cu planul proiectului; -costuri de promovare.   Sume și rate de sprijin aplicabile Ponderea sprijinului nerambursabil este de 100% din totalul cheltuielilor eligibile. Cuantumul maxim al sprijinului este de de pană  la 100.000 euro/proiect. Costurile de funcționare a cooperării nu vor depăși 20% din valoarea maximă a sprijinului acordat pe proiectul depus.              </vt:lpstr>
      <vt:lpstr>PNDR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Adriana Rosu</dc:creator>
  <cp:lastModifiedBy>Admin</cp:lastModifiedBy>
  <cp:revision>697</cp:revision>
  <cp:lastPrinted>2014-08-21T08:15:14Z</cp:lastPrinted>
  <dcterms:created xsi:type="dcterms:W3CDTF">2013-09-30T10:29:47Z</dcterms:created>
  <dcterms:modified xsi:type="dcterms:W3CDTF">2017-04-05T07:21:15Z</dcterms:modified>
</cp:coreProperties>
</file>